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
  </p:notesMasterIdLst>
  <p:sldIdLst>
    <p:sldId id="256" r:id="rId2"/>
  </p:sldIdLst>
  <p:sldSz cx="43891200" cy="32918400"/>
  <p:notesSz cx="7010400" cy="9236075"/>
  <p:defaultTextStyle>
    <a:lvl1pPr>
      <a:defRPr sz="8600">
        <a:latin typeface="Arial"/>
        <a:ea typeface="Arial"/>
        <a:cs typeface="Arial"/>
        <a:sym typeface="Arial"/>
      </a:defRPr>
    </a:lvl1pPr>
    <a:lvl2pPr indent="457200">
      <a:defRPr sz="8600">
        <a:latin typeface="Arial"/>
        <a:ea typeface="Arial"/>
        <a:cs typeface="Arial"/>
        <a:sym typeface="Arial"/>
      </a:defRPr>
    </a:lvl2pPr>
    <a:lvl3pPr indent="914400">
      <a:defRPr sz="8600">
        <a:latin typeface="Arial"/>
        <a:ea typeface="Arial"/>
        <a:cs typeface="Arial"/>
        <a:sym typeface="Arial"/>
      </a:defRPr>
    </a:lvl3pPr>
    <a:lvl4pPr indent="1371600">
      <a:defRPr sz="8600">
        <a:latin typeface="Arial"/>
        <a:ea typeface="Arial"/>
        <a:cs typeface="Arial"/>
        <a:sym typeface="Arial"/>
      </a:defRPr>
    </a:lvl4pPr>
    <a:lvl5pPr indent="1828800">
      <a:defRPr sz="8600">
        <a:latin typeface="Arial"/>
        <a:ea typeface="Arial"/>
        <a:cs typeface="Arial"/>
        <a:sym typeface="Arial"/>
      </a:defRPr>
    </a:lvl5pPr>
    <a:lvl6pPr indent="2286000">
      <a:defRPr sz="8600">
        <a:latin typeface="Arial"/>
        <a:ea typeface="Arial"/>
        <a:cs typeface="Arial"/>
        <a:sym typeface="Arial"/>
      </a:defRPr>
    </a:lvl6pPr>
    <a:lvl7pPr indent="2743200">
      <a:defRPr sz="8600">
        <a:latin typeface="Arial"/>
        <a:ea typeface="Arial"/>
        <a:cs typeface="Arial"/>
        <a:sym typeface="Arial"/>
      </a:defRPr>
    </a:lvl7pPr>
    <a:lvl8pPr indent="3200400">
      <a:defRPr sz="8600">
        <a:latin typeface="Arial"/>
        <a:ea typeface="Arial"/>
        <a:cs typeface="Arial"/>
        <a:sym typeface="Arial"/>
      </a:defRPr>
    </a:lvl8pPr>
    <a:lvl9pPr indent="3657600">
      <a:defRPr sz="8600">
        <a:latin typeface="Arial"/>
        <a:ea typeface="Arial"/>
        <a:cs typeface="Arial"/>
        <a:sym typeface="Arial"/>
      </a:defRPr>
    </a:lvl9pPr>
  </p:defaultTextStyle>
  <p:extLst>
    <p:ext uri="{EFAFB233-063F-42B5-8137-9DF3F51BA10A}">
      <p15:sldGuideLst xmlns:p15="http://schemas.microsoft.com/office/powerpoint/2012/main">
        <p15:guide id="1" orient="horz" pos="10368">
          <p15:clr>
            <a:srgbClr val="A4A3A4"/>
          </p15:clr>
        </p15:guide>
        <p15:guide id="2" pos="13824">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E3AE257-A236-0EB6-B714-5A03960346D9}" name="Guest User" initials="GU" userId="S::urn:spo:anon#6ede73f0019f6b8513b1eb949386ef52294aa777bcd6b76e6c955b0259a9e801::"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Ella Vardeman" initials="EV" lastIdx="15" clrIdx="0">
    <p:extLst>
      <p:ext uri="{19B8F6BF-5375-455C-9EA6-DF929625EA0E}">
        <p15:presenceInfo xmlns:p15="http://schemas.microsoft.com/office/powerpoint/2012/main" userId="971670a994ef2e1a" providerId="Windows Live"/>
      </p:ext>
    </p:extLst>
  </p:cmAuthor>
  <p:cmAuthor id="2" name="Jood Abuali" initials="JA" lastIdx="11" clrIdx="1"/>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a:srgbClr val="007D00"/>
    <a:srgbClr val="0D4E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B89F40A-225B-44EA-8A6E-C06B93FA240E}" v="10" dt="2022-04-27T18:43:20.653"/>
    <p1510:client id="{38FD97A3-D49E-47D0-8FC8-A344452A71C5}" v="677" dt="2022-04-28T18:27:36.619"/>
    <p1510:client id="{562118F7-52EB-4802-BF53-29F36969768E}" v="1648" dt="2022-05-03T14:46:18.648"/>
    <p1510:client id="{71972953-9BF5-564D-DF33-DFB9EB0F7C02}" v="1034" dt="2022-05-03T16:00:39.636"/>
    <p1510:client id="{B2180215-4CA0-83A2-F438-02A3510254AC}" v="706" dt="2022-05-03T13:52:30.541"/>
  </p1510:revLst>
</p1510:revInfo>
</file>

<file path=ppt/tableStyles.xml><?xml version="1.0" encoding="utf-8"?>
<a:tblStyleLst xmlns:a="http://schemas.openxmlformats.org/drawingml/2006/main" def="{5940675A-B579-460E-94D1-54222C63F5DA}">
  <a:tblStyle styleId="{4C3C2611-4C71-4FC5-86AE-919BDF0F9419}" styleName="">
    <a:tblBg/>
    <a:wholeTbl>
      <a:tcTxStyle b="on" i="on">
        <a:font>
          <a:latin typeface="Arial"/>
          <a:ea typeface="Arial"/>
          <a:cs typeface="Arial"/>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E7F3F4"/>
          </a:solidFill>
        </a:fill>
      </a:tcStyle>
    </a:wholeTbl>
    <a:band2H>
      <a:tcTxStyle/>
      <a:tcStyle>
        <a:tcBdr/>
        <a:fill>
          <a:solidFill>
            <a:srgbClr val="F3F9FA"/>
          </a:solidFill>
        </a:fill>
      </a:tcStyle>
    </a:band2H>
    <a:firstCol>
      <a:tcTxStyle b="on" i="on">
        <a:font>
          <a:latin typeface="Arial"/>
          <a:ea typeface="Arial"/>
          <a:cs typeface="Arial"/>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BBE0E3"/>
          </a:solidFill>
        </a:fill>
      </a:tcStyle>
    </a:firstCol>
    <a:lastRow>
      <a:tcTxStyle b="on" i="on">
        <a:font>
          <a:latin typeface="Arial"/>
          <a:ea typeface="Arial"/>
          <a:cs typeface="Arial"/>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BBE0E3"/>
          </a:solidFill>
        </a:fill>
      </a:tcStyle>
    </a:lastRow>
    <a:firstRow>
      <a:tcTxStyle b="on" i="on">
        <a:font>
          <a:latin typeface="Arial"/>
          <a:ea typeface="Arial"/>
          <a:cs typeface="Arial"/>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BBE0E3"/>
          </a:solidFill>
        </a:fill>
      </a:tcStyle>
    </a:firstRow>
  </a:tblStyle>
  <a:tblStyle styleId="{C7B018BB-80A7-4F77-B60F-C8B233D01FF8}" styleName="">
    <a:tblBg/>
    <a:wholeTbl>
      <a:tcTxStyle b="on" i="on">
        <a:font>
          <a:latin typeface="Arial"/>
          <a:ea typeface="Arial"/>
          <a:cs typeface="Arial"/>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wholeTbl>
    <a:band2H>
      <a:tcTxStyle/>
      <a:tcStyle>
        <a:tcBdr/>
        <a:fill>
          <a:solidFill>
            <a:srgbClr val="FFFFFF"/>
          </a:solidFill>
        </a:fill>
      </a:tcStyle>
    </a:band2H>
    <a:firstCol>
      <a:tcTxStyle b="on" i="on">
        <a:font>
          <a:latin typeface="Arial"/>
          <a:ea typeface="Arial"/>
          <a:cs typeface="Arial"/>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firstCol>
    <a:lastRow>
      <a:tcTxStyle b="on" i="on">
        <a:font>
          <a:latin typeface="Arial"/>
          <a:ea typeface="Arial"/>
          <a:cs typeface="Arial"/>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lastRow>
    <a:firstRow>
      <a:tcTxStyle b="on" i="on">
        <a:font>
          <a:latin typeface="Arial"/>
          <a:ea typeface="Arial"/>
          <a:cs typeface="Arial"/>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firstRow>
  </a:tblStyle>
  <a:tblStyle styleId="{EEE7283C-3CF3-47DC-8721-378D4A62B228}" styleName="">
    <a:tblBg/>
    <a:wholeTbl>
      <a:tcTxStyle b="on" i="on">
        <a:font>
          <a:latin typeface="Arial"/>
          <a:ea typeface="Arial"/>
          <a:cs typeface="Arial"/>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CCCD9"/>
          </a:solidFill>
        </a:fill>
      </a:tcStyle>
    </a:wholeTbl>
    <a:band2H>
      <a:tcTxStyle/>
      <a:tcStyle>
        <a:tcBdr/>
        <a:fill>
          <a:solidFill>
            <a:srgbClr val="E7E7ED"/>
          </a:solidFill>
        </a:fill>
      </a:tcStyle>
    </a:band2H>
    <a:firstCol>
      <a:tcTxStyle b="on" i="on">
        <a:font>
          <a:latin typeface="Arial"/>
          <a:ea typeface="Arial"/>
          <a:cs typeface="Arial"/>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2D2D8A"/>
          </a:solidFill>
        </a:fill>
      </a:tcStyle>
    </a:firstCol>
    <a:lastRow>
      <a:tcTxStyle b="on" i="on">
        <a:font>
          <a:latin typeface="Arial"/>
          <a:ea typeface="Arial"/>
          <a:cs typeface="Arial"/>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2D2D8A"/>
          </a:solidFill>
        </a:fill>
      </a:tcStyle>
    </a:lastRow>
    <a:firstRow>
      <a:tcTxStyle b="on" i="on">
        <a:font>
          <a:latin typeface="Arial"/>
          <a:ea typeface="Arial"/>
          <a:cs typeface="Arial"/>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2D2D8A"/>
          </a:solidFill>
        </a:fill>
      </a:tcStyle>
    </a:firstRow>
  </a:tblStyle>
  <a:tblStyle styleId="{CF821DB8-F4EB-4A41-A1BA-3FCAFE7338EE}" styleName="">
    <a:tblBg/>
    <a:wholeTbl>
      <a:tcTxStyle b="on" i="on">
        <a:font>
          <a:latin typeface="Arial"/>
          <a:ea typeface="Arial"/>
          <a:cs typeface="Arial"/>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n">
        <a:font>
          <a:latin typeface="Arial"/>
          <a:ea typeface="Arial"/>
          <a:cs typeface="Arial"/>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BBE0E3"/>
          </a:solidFill>
        </a:fill>
      </a:tcStyle>
    </a:firstCol>
    <a:lastRow>
      <a:tcTxStyle b="on" i="on">
        <a:font>
          <a:latin typeface="Arial"/>
          <a:ea typeface="Arial"/>
          <a:cs typeface="Arial"/>
        </a:font>
        <a:srgbClr val="000000"/>
      </a:tcTxStyle>
      <a:tcStyle>
        <a:tcBdr>
          <a:left>
            <a:ln w="12700" cap="flat">
              <a:noFill/>
              <a:miter lim="400000"/>
            </a:ln>
          </a:left>
          <a:right>
            <a:ln w="12700" cap="flat">
              <a:noFill/>
              <a:miter lim="400000"/>
            </a:ln>
          </a:right>
          <a:top>
            <a:ln w="508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FFFFFF"/>
          </a:solidFill>
        </a:fill>
      </a:tcStyle>
    </a:lastRow>
    <a:firstRow>
      <a:tcTxStyle b="on" i="on">
        <a:font>
          <a:latin typeface="Arial"/>
          <a:ea typeface="Arial"/>
          <a:cs typeface="Arial"/>
        </a:font>
        <a:srgbClr val="FFFFFF"/>
      </a:tcTxStyle>
      <a:tcStyle>
        <a:tcBdr>
          <a:left>
            <a:ln w="12700" cap="flat">
              <a:noFill/>
              <a:miter lim="400000"/>
            </a:ln>
          </a:left>
          <a:right>
            <a:ln w="12700" cap="flat">
              <a:noFill/>
              <a:miter lim="400000"/>
            </a:ln>
          </a:right>
          <a:top>
            <a:ln w="254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BBE0E3"/>
          </a:solidFill>
        </a:fill>
      </a:tcStyle>
    </a:firstRow>
  </a:tblStyle>
  <a:tblStyle styleId="{33BA23B1-9221-436E-865A-0063620EA4FD}" styleName="">
    <a:tblBg/>
    <a:wholeTbl>
      <a:tcTxStyle b="on" i="on">
        <a:font>
          <a:latin typeface="Arial"/>
          <a:ea typeface="Arial"/>
          <a:cs typeface="Arial"/>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CACA"/>
          </a:solidFill>
        </a:fill>
      </a:tcStyle>
    </a:wholeTbl>
    <a:band2H>
      <a:tcTxStyle/>
      <a:tcStyle>
        <a:tcBdr/>
        <a:fill>
          <a:solidFill>
            <a:srgbClr val="E6E6E6"/>
          </a:solidFill>
        </a:fill>
      </a:tcStyle>
    </a:band2H>
    <a:firstCol>
      <a:tcTxStyle b="on" i="on">
        <a:font>
          <a:latin typeface="Arial"/>
          <a:ea typeface="Arial"/>
          <a:cs typeface="Arial"/>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firstCol>
    <a:lastRow>
      <a:tcTxStyle b="on" i="on">
        <a:font>
          <a:latin typeface="Arial"/>
          <a:ea typeface="Arial"/>
          <a:cs typeface="Arial"/>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lastRow>
    <a:firstRow>
      <a:tcTxStyle b="on" i="on">
        <a:font>
          <a:latin typeface="Arial"/>
          <a:ea typeface="Arial"/>
          <a:cs typeface="Arial"/>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firstRow>
  </a:tblStyle>
  <a:tblStyle styleId="{2708684C-4D16-4618-839F-0558EEFCDFE6}" styleName="">
    <a:tblBg/>
    <a:wholeTbl>
      <a:tcTxStyle b="on" i="on">
        <a:font>
          <a:latin typeface="Arial"/>
          <a:ea typeface="Arial"/>
          <a:cs typeface="Arial"/>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wholeTbl>
    <a:band2H>
      <a:tcTxStyle/>
      <a:tcStyle>
        <a:tcBdr/>
        <a:fill>
          <a:solidFill>
            <a:srgbClr val="FFFFFF"/>
          </a:solidFill>
        </a:fill>
      </a:tcStyle>
    </a:band2H>
    <a:firstCol>
      <a:tcTxStyle b="on" i="on">
        <a:font>
          <a:latin typeface="Arial"/>
          <a:ea typeface="Arial"/>
          <a:cs typeface="Arial"/>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firstCol>
    <a:lastRow>
      <a:tcTxStyle b="on" i="on">
        <a:font>
          <a:latin typeface="Arial"/>
          <a:ea typeface="Arial"/>
          <a:cs typeface="Arial"/>
        </a:font>
        <a:srgbClr val="000000"/>
      </a:tcTxStyle>
      <a:tcStyle>
        <a:tcBdr>
          <a:left>
            <a:ln w="12700" cap="flat">
              <a:solidFill>
                <a:srgbClr val="000000"/>
              </a:solidFill>
              <a:prstDash val="solid"/>
              <a:bevel/>
            </a:ln>
          </a:left>
          <a:right>
            <a:ln w="12700" cap="flat">
              <a:solidFill>
                <a:srgbClr val="000000"/>
              </a:solidFill>
              <a:prstDash val="solid"/>
              <a:bevel/>
            </a:ln>
          </a:right>
          <a:top>
            <a:ln w="508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lastRow>
    <a:firstRow>
      <a:tcTxStyle b="on" i="on">
        <a:font>
          <a:latin typeface="Arial"/>
          <a:ea typeface="Arial"/>
          <a:cs typeface="Arial"/>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254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756"/>
    <p:restoredTop sz="94656"/>
  </p:normalViewPr>
  <p:slideViewPr>
    <p:cSldViewPr snapToGrid="0">
      <p:cViewPr>
        <p:scale>
          <a:sx n="24" d="100"/>
          <a:sy n="24" d="100"/>
        </p:scale>
        <p:origin x="1392" y="-40"/>
      </p:cViewPr>
      <p:guideLst>
        <p:guide orient="horz" pos="10368"/>
        <p:guide pos="1382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notesMaster" Target="notesMasters/notesMaster1.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10" Type="http://schemas.microsoft.com/office/2018/10/relationships/authors" Target="authors.xml"/><Relationship Id="rId4" Type="http://schemas.openxmlformats.org/officeDocument/2006/relationships/commentAuthors" Target="commentAuthors.xml"/><Relationship Id="rId9" Type="http://schemas.microsoft.com/office/2015/10/relationships/revisionInfo" Target="revisionInfo.xml"/></Relationships>
</file>

<file path=ppt/charts/_rels/chart1.xml.rels><?xml version="1.0" encoding="UTF-8" standalone="yes"?>
<Relationships xmlns="http://schemas.openxmlformats.org/package/2006/relationships"><Relationship Id="rId3" Type="http://schemas.openxmlformats.org/officeDocument/2006/relationships/oleObject" Target="file:////Users/joodabuali/Desktop/CHE%20491/pie%20charts%20of%20data(AutoRecovered).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sz="2400" dirty="0"/>
              <a:t>Top</a:t>
            </a:r>
            <a:r>
              <a:rPr lang="en-US" sz="2400" baseline="0" dirty="0"/>
              <a:t> Reported Sources of Medicinal Plants </a:t>
            </a:r>
            <a:endParaRPr lang="en-US" sz="2400" dirty="0"/>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2"/>
            </a:solidFill>
            <a:ln>
              <a:noFill/>
            </a:ln>
            <a:effectLst/>
          </c:spPr>
          <c:invertIfNegative val="0"/>
          <c:dPt>
            <c:idx val="0"/>
            <c:invertIfNegative val="0"/>
            <c:bubble3D val="0"/>
            <c:spPr>
              <a:solidFill>
                <a:srgbClr val="0070C0"/>
              </a:solidFill>
              <a:ln>
                <a:noFill/>
              </a:ln>
              <a:effectLst/>
            </c:spPr>
            <c:extLst>
              <c:ext xmlns:c16="http://schemas.microsoft.com/office/drawing/2014/chart" uri="{C3380CC4-5D6E-409C-BE32-E72D297353CC}">
                <c16:uniqueId val="{00000002-140C-564A-A635-8E62574AA514}"/>
              </c:ext>
            </c:extLst>
          </c:dPt>
          <c:dPt>
            <c:idx val="1"/>
            <c:invertIfNegative val="0"/>
            <c:bubble3D val="0"/>
            <c:spPr>
              <a:solidFill>
                <a:srgbClr val="0070C0"/>
              </a:solidFill>
              <a:ln>
                <a:noFill/>
              </a:ln>
              <a:effectLst/>
            </c:spPr>
            <c:extLst>
              <c:ext xmlns:c16="http://schemas.microsoft.com/office/drawing/2014/chart" uri="{C3380CC4-5D6E-409C-BE32-E72D297353CC}">
                <c16:uniqueId val="{00000003-140C-564A-A635-8E62574AA514}"/>
              </c:ext>
            </c:extLst>
          </c:dPt>
          <c:dPt>
            <c:idx val="2"/>
            <c:invertIfNegative val="0"/>
            <c:bubble3D val="0"/>
            <c:spPr>
              <a:solidFill>
                <a:srgbClr val="0070C0"/>
              </a:solidFill>
              <a:ln>
                <a:noFill/>
              </a:ln>
              <a:effectLst/>
            </c:spPr>
            <c:extLst>
              <c:ext xmlns:c16="http://schemas.microsoft.com/office/drawing/2014/chart" uri="{C3380CC4-5D6E-409C-BE32-E72D297353CC}">
                <c16:uniqueId val="{00000004-140C-564A-A635-8E62574AA514}"/>
              </c:ext>
            </c:extLst>
          </c:dPt>
          <c:dPt>
            <c:idx val="3"/>
            <c:invertIfNegative val="0"/>
            <c:bubble3D val="0"/>
            <c:spPr>
              <a:solidFill>
                <a:srgbClr val="0070C0"/>
              </a:solidFill>
              <a:ln>
                <a:noFill/>
              </a:ln>
              <a:effectLst/>
            </c:spPr>
            <c:extLst>
              <c:ext xmlns:c16="http://schemas.microsoft.com/office/drawing/2014/chart" uri="{C3380CC4-5D6E-409C-BE32-E72D297353CC}">
                <c16:uniqueId val="{00000005-140C-564A-A635-8E62574AA514}"/>
              </c:ext>
            </c:extLst>
          </c:dPt>
          <c:dPt>
            <c:idx val="4"/>
            <c:invertIfNegative val="0"/>
            <c:bubble3D val="0"/>
            <c:spPr>
              <a:solidFill>
                <a:srgbClr val="0070C0"/>
              </a:solidFill>
              <a:ln>
                <a:noFill/>
              </a:ln>
              <a:effectLst/>
            </c:spPr>
            <c:extLst>
              <c:ext xmlns:c16="http://schemas.microsoft.com/office/drawing/2014/chart" uri="{C3380CC4-5D6E-409C-BE32-E72D297353CC}">
                <c16:uniqueId val="{00000006-140C-564A-A635-8E62574AA514}"/>
              </c:ext>
            </c:extLst>
          </c:dPt>
          <c:dPt>
            <c:idx val="5"/>
            <c:invertIfNegative val="0"/>
            <c:bubble3D val="0"/>
            <c:spPr>
              <a:solidFill>
                <a:srgbClr val="0070C0"/>
              </a:solidFill>
              <a:ln>
                <a:noFill/>
              </a:ln>
              <a:effectLst/>
            </c:spPr>
            <c:extLst>
              <c:ext xmlns:c16="http://schemas.microsoft.com/office/drawing/2014/chart" uri="{C3380CC4-5D6E-409C-BE32-E72D297353CC}">
                <c16:uniqueId val="{00000007-140C-564A-A635-8E62574AA514}"/>
              </c:ext>
            </c:extLst>
          </c:dPt>
          <c:dPt>
            <c:idx val="6"/>
            <c:invertIfNegative val="0"/>
            <c:bubble3D val="0"/>
            <c:spPr>
              <a:solidFill>
                <a:srgbClr val="0070C0"/>
              </a:solidFill>
              <a:ln>
                <a:noFill/>
              </a:ln>
              <a:effectLst/>
            </c:spPr>
            <c:extLst>
              <c:ext xmlns:c16="http://schemas.microsoft.com/office/drawing/2014/chart" uri="{C3380CC4-5D6E-409C-BE32-E72D297353CC}">
                <c16:uniqueId val="{00000008-140C-564A-A635-8E62574AA514}"/>
              </c:ext>
            </c:extLst>
          </c:dPt>
          <c:dPt>
            <c:idx val="7"/>
            <c:invertIfNegative val="0"/>
            <c:bubble3D val="0"/>
            <c:spPr>
              <a:solidFill>
                <a:srgbClr val="0070C0"/>
              </a:solidFill>
              <a:ln>
                <a:noFill/>
              </a:ln>
              <a:effectLst/>
            </c:spPr>
            <c:extLst>
              <c:ext xmlns:c16="http://schemas.microsoft.com/office/drawing/2014/chart" uri="{C3380CC4-5D6E-409C-BE32-E72D297353CC}">
                <c16:uniqueId val="{00000009-140C-564A-A635-8E62574AA514}"/>
              </c:ext>
            </c:extLst>
          </c:dPt>
          <c:dPt>
            <c:idx val="8"/>
            <c:invertIfNegative val="0"/>
            <c:bubble3D val="0"/>
            <c:spPr>
              <a:solidFill>
                <a:srgbClr val="0070C0"/>
              </a:solidFill>
              <a:ln>
                <a:noFill/>
              </a:ln>
              <a:effectLst/>
            </c:spPr>
            <c:extLst>
              <c:ext xmlns:c16="http://schemas.microsoft.com/office/drawing/2014/chart" uri="{C3380CC4-5D6E-409C-BE32-E72D297353CC}">
                <c16:uniqueId val="{0000000A-140C-564A-A635-8E62574AA514}"/>
              </c:ext>
            </c:extLst>
          </c:dPt>
          <c:cat>
            <c:strRef>
              <c:f>Sheet1!$A$46:$A$54</c:f>
              <c:strCache>
                <c:ptCount val="9"/>
                <c:pt idx="0">
                  <c:v>Grocery Store</c:v>
                </c:pt>
                <c:pt idx="1">
                  <c:v>Home Country </c:v>
                </c:pt>
                <c:pt idx="2">
                  <c:v>Botanica</c:v>
                </c:pt>
                <c:pt idx="3">
                  <c:v>Health-Food Store</c:v>
                </c:pt>
                <c:pt idx="4">
                  <c:v>Family</c:v>
                </c:pt>
                <c:pt idx="5">
                  <c:v>Friend</c:v>
                </c:pt>
                <c:pt idx="6">
                  <c:v>Non-native country</c:v>
                </c:pt>
                <c:pt idx="7">
                  <c:v>Garden</c:v>
                </c:pt>
                <c:pt idx="8">
                  <c:v>Park</c:v>
                </c:pt>
              </c:strCache>
            </c:strRef>
          </c:cat>
          <c:val>
            <c:numRef>
              <c:f>Sheet1!$B$46:$B$54</c:f>
              <c:numCache>
                <c:formatCode>General</c:formatCode>
                <c:ptCount val="9"/>
                <c:pt idx="0">
                  <c:v>8</c:v>
                </c:pt>
                <c:pt idx="1">
                  <c:v>4</c:v>
                </c:pt>
                <c:pt idx="2">
                  <c:v>2</c:v>
                </c:pt>
                <c:pt idx="3">
                  <c:v>2</c:v>
                </c:pt>
                <c:pt idx="4">
                  <c:v>2</c:v>
                </c:pt>
                <c:pt idx="5">
                  <c:v>1</c:v>
                </c:pt>
                <c:pt idx="6">
                  <c:v>1</c:v>
                </c:pt>
                <c:pt idx="7">
                  <c:v>1</c:v>
                </c:pt>
                <c:pt idx="8">
                  <c:v>1</c:v>
                </c:pt>
              </c:numCache>
            </c:numRef>
          </c:val>
          <c:extLst>
            <c:ext xmlns:c16="http://schemas.microsoft.com/office/drawing/2014/chart" uri="{C3380CC4-5D6E-409C-BE32-E72D297353CC}">
              <c16:uniqueId val="{00000000-140C-564A-A635-8E62574AA514}"/>
            </c:ext>
          </c:extLst>
        </c:ser>
        <c:dLbls>
          <c:showLegendKey val="0"/>
          <c:showVal val="0"/>
          <c:showCatName val="0"/>
          <c:showSerName val="0"/>
          <c:showPercent val="0"/>
          <c:showBubbleSize val="0"/>
        </c:dLbls>
        <c:gapWidth val="219"/>
        <c:overlap val="-27"/>
        <c:axId val="571437039"/>
        <c:axId val="570733119"/>
      </c:barChart>
      <c:catAx>
        <c:axId val="571437039"/>
        <c:scaling>
          <c:orientation val="minMax"/>
        </c:scaling>
        <c:delete val="0"/>
        <c:axPos val="b"/>
        <c:title>
          <c:tx>
            <c:rich>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en-US" sz="1800" dirty="0"/>
                  <a:t>Source</a:t>
                </a:r>
              </a:p>
            </c:rich>
          </c:tx>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570733119"/>
        <c:crosses val="autoZero"/>
        <c:auto val="1"/>
        <c:lblAlgn val="ctr"/>
        <c:lblOffset val="100"/>
        <c:noMultiLvlLbl val="0"/>
      </c:catAx>
      <c:valAx>
        <c:axId val="570733119"/>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en-US" sz="1800" dirty="0"/>
                  <a:t>Number of Reports</a:t>
                </a:r>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571437039"/>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Abundance of Unidentified</a:t>
            </a:r>
            <a:r>
              <a:rPr lang="en-US" baseline="0" dirty="0"/>
              <a:t> Marker Compounds in Known and Unknown Sample</a:t>
            </a:r>
            <a:endParaRPr lang="en-US"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Gouania</c:v>
                </c:pt>
              </c:strCache>
            </c:strRef>
          </c:tx>
          <c:spPr>
            <a:solidFill>
              <a:schemeClr val="accent1"/>
            </a:solidFill>
            <a:ln>
              <a:noFill/>
            </a:ln>
            <a:effectLst/>
          </c:spPr>
          <c:invertIfNegative val="0"/>
          <c:cat>
            <c:strRef>
              <c:f>Sheet1!$A$2:$A$5</c:f>
              <c:strCache>
                <c:ptCount val="4"/>
                <c:pt idx="0">
                  <c:v>4.81_501.3211m/z</c:v>
                </c:pt>
                <c:pt idx="1">
                  <c:v>9.90_500.3495m/z</c:v>
                </c:pt>
                <c:pt idx="2">
                  <c:v>11.17_645.3797m/z</c:v>
                </c:pt>
                <c:pt idx="3">
                  <c:v>11.69_646.3867m/z</c:v>
                </c:pt>
              </c:strCache>
            </c:strRef>
          </c:cat>
          <c:val>
            <c:numRef>
              <c:f>Sheet1!$B$2:$B$5</c:f>
              <c:numCache>
                <c:formatCode>0.00E+00</c:formatCode>
                <c:ptCount val="4"/>
                <c:pt idx="0">
                  <c:v>2224640</c:v>
                </c:pt>
                <c:pt idx="1">
                  <c:v>7580000</c:v>
                </c:pt>
                <c:pt idx="2">
                  <c:v>1219700</c:v>
                </c:pt>
                <c:pt idx="3">
                  <c:v>6986520</c:v>
                </c:pt>
              </c:numCache>
            </c:numRef>
          </c:val>
          <c:extLst>
            <c:ext xmlns:c16="http://schemas.microsoft.com/office/drawing/2014/chart" uri="{C3380CC4-5D6E-409C-BE32-E72D297353CC}">
              <c16:uniqueId val="{00000000-C9F5-5049-8651-96A9942A3612}"/>
            </c:ext>
          </c:extLst>
        </c:ser>
        <c:ser>
          <c:idx val="1"/>
          <c:order val="1"/>
          <c:tx>
            <c:strRef>
              <c:f>Sheet1!$C$1</c:f>
              <c:strCache>
                <c:ptCount val="1"/>
                <c:pt idx="0">
                  <c:v>IV-382-2</c:v>
                </c:pt>
              </c:strCache>
            </c:strRef>
          </c:tx>
          <c:spPr>
            <a:solidFill>
              <a:schemeClr val="accent2"/>
            </a:solidFill>
            <a:ln>
              <a:noFill/>
            </a:ln>
            <a:effectLst/>
          </c:spPr>
          <c:invertIfNegative val="0"/>
          <c:cat>
            <c:strRef>
              <c:f>Sheet1!$A$2:$A$5</c:f>
              <c:strCache>
                <c:ptCount val="4"/>
                <c:pt idx="0">
                  <c:v>4.81_501.3211m/z</c:v>
                </c:pt>
                <c:pt idx="1">
                  <c:v>9.90_500.3495m/z</c:v>
                </c:pt>
                <c:pt idx="2">
                  <c:v>11.17_645.3797m/z</c:v>
                </c:pt>
                <c:pt idx="3">
                  <c:v>11.69_646.3867m/z</c:v>
                </c:pt>
              </c:strCache>
            </c:strRef>
          </c:cat>
          <c:val>
            <c:numRef>
              <c:f>Sheet1!$C$2:$C$5</c:f>
              <c:numCache>
                <c:formatCode>General</c:formatCode>
                <c:ptCount val="4"/>
                <c:pt idx="0" formatCode="0.00E+00">
                  <c:v>14156500</c:v>
                </c:pt>
                <c:pt idx="1">
                  <c:v>22015.5</c:v>
                </c:pt>
                <c:pt idx="2">
                  <c:v>262637</c:v>
                </c:pt>
                <c:pt idx="3">
                  <c:v>117663</c:v>
                </c:pt>
              </c:numCache>
            </c:numRef>
          </c:val>
          <c:extLst>
            <c:ext xmlns:c16="http://schemas.microsoft.com/office/drawing/2014/chart" uri="{C3380CC4-5D6E-409C-BE32-E72D297353CC}">
              <c16:uniqueId val="{00000001-C9F5-5049-8651-96A9942A3612}"/>
            </c:ext>
          </c:extLst>
        </c:ser>
        <c:dLbls>
          <c:showLegendKey val="0"/>
          <c:showVal val="0"/>
          <c:showCatName val="0"/>
          <c:showSerName val="0"/>
          <c:showPercent val="0"/>
          <c:showBubbleSize val="0"/>
        </c:dLbls>
        <c:gapWidth val="219"/>
        <c:overlap val="-27"/>
        <c:axId val="1838567855"/>
        <c:axId val="1830238223"/>
      </c:barChart>
      <c:catAx>
        <c:axId val="1838567855"/>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dirty="0"/>
                  <a:t>Unidentified marker compounds</a:t>
                </a:r>
              </a:p>
            </c:rich>
          </c:tx>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830238223"/>
        <c:crosses val="autoZero"/>
        <c:auto val="1"/>
        <c:lblAlgn val="ctr"/>
        <c:lblOffset val="100"/>
        <c:noMultiLvlLbl val="0"/>
      </c:catAx>
      <c:valAx>
        <c:axId val="1830238223"/>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sz="1600" dirty="0"/>
                  <a:t>Average peak area</a:t>
                </a:r>
              </a:p>
            </c:rich>
          </c:tx>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0.00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838567855"/>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400" b="0" i="1" u="none" strike="noStrike" kern="1200" baseline="0">
                <a:solidFill>
                  <a:schemeClr val="tx1">
                    <a:lumMod val="65000"/>
                    <a:lumOff val="35000"/>
                  </a:schemeClr>
                </a:solidFill>
                <a:latin typeface="+mn-lt"/>
                <a:ea typeface="+mn-ea"/>
                <a:cs typeface="+mn-cs"/>
              </a:defRPr>
            </a:pPr>
            <a:endParaRPr lang="en-US"/>
          </a:p>
        </c:txPr>
      </c:legendEntry>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5">
  <a:schemeClr val="accent2"/>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3CE3F92-4DFB-4B77-80B8-F49914258A57}" type="doc">
      <dgm:prSet loTypeId="urn:microsoft.com/office/officeart/2005/8/layout/process5" loCatId="process" qsTypeId="urn:microsoft.com/office/officeart/2005/8/quickstyle/simple1" qsCatId="simple" csTypeId="urn:microsoft.com/office/officeart/2005/8/colors/accent1_2" csCatId="accent1" phldr="1"/>
      <dgm:spPr/>
      <dgm:t>
        <a:bodyPr/>
        <a:lstStyle/>
        <a:p>
          <a:endParaRPr lang="en-US"/>
        </a:p>
      </dgm:t>
    </dgm:pt>
    <dgm:pt modelId="{FB841117-1A3A-4799-A051-B04C488A73DE}" type="pres">
      <dgm:prSet presAssocID="{F3CE3F92-4DFB-4B77-80B8-F49914258A57}" presName="diagram" presStyleCnt="0">
        <dgm:presLayoutVars>
          <dgm:dir/>
          <dgm:resizeHandles val="exact"/>
        </dgm:presLayoutVars>
      </dgm:prSet>
      <dgm:spPr/>
    </dgm:pt>
  </dgm:ptLst>
  <dgm:cxnLst>
    <dgm:cxn modelId="{FDBB5E34-EA9D-4545-8C46-18E324107B0E}" type="presOf" srcId="{F3CE3F92-4DFB-4B77-80B8-F49914258A57}" destId="{FB841117-1A3A-4799-A051-B04C488A73DE}" srcOrd="0" destOrd="0" presId="urn:microsoft.com/office/officeart/2005/8/layout/process5"/>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6" name="Shape 46"/>
          <p:cNvSpPr>
            <a:spLocks noGrp="1" noRot="1" noChangeAspect="1"/>
          </p:cNvSpPr>
          <p:nvPr>
            <p:ph type="sldImg"/>
          </p:nvPr>
        </p:nvSpPr>
        <p:spPr>
          <a:xfrm>
            <a:off x="1195388" y="692150"/>
            <a:ext cx="4619625" cy="3463925"/>
          </a:xfrm>
          <a:prstGeom prst="rect">
            <a:avLst/>
          </a:prstGeom>
        </p:spPr>
        <p:txBody>
          <a:bodyPr lIns="92830" tIns="46415" rIns="92830" bIns="46415"/>
          <a:lstStyle/>
          <a:p>
            <a:pPr lvl="0"/>
            <a:endParaRPr dirty="0"/>
          </a:p>
        </p:txBody>
      </p:sp>
      <p:sp>
        <p:nvSpPr>
          <p:cNvPr id="47" name="Shape 47"/>
          <p:cNvSpPr>
            <a:spLocks noGrp="1"/>
          </p:cNvSpPr>
          <p:nvPr>
            <p:ph type="body" sz="quarter" idx="1"/>
          </p:nvPr>
        </p:nvSpPr>
        <p:spPr>
          <a:xfrm>
            <a:off x="934720" y="4387136"/>
            <a:ext cx="5140960" cy="4156234"/>
          </a:xfrm>
          <a:prstGeom prst="rect">
            <a:avLst/>
          </a:prstGeom>
        </p:spPr>
        <p:txBody>
          <a:bodyPr lIns="92830" tIns="46415" rIns="92830" bIns="46415"/>
          <a:lstStyle/>
          <a:p>
            <a:pPr lvl="0"/>
            <a:endParaRPr/>
          </a:p>
        </p:txBody>
      </p:sp>
    </p:spTree>
    <p:extLst>
      <p:ext uri="{BB962C8B-B14F-4D97-AF65-F5344CB8AC3E}">
        <p14:creationId xmlns:p14="http://schemas.microsoft.com/office/powerpoint/2010/main" val="1283066557"/>
      </p:ext>
    </p:extLst>
  </p:cSld>
  <p:clrMap bg1="lt1" tx1="dk1" bg2="lt2" tx2="dk2" accent1="accent1" accent2="accent2" accent3="accent3" accent4="accent4" accent5="accent5" accent6="accent6" hlink="hlink" folHlink="folHlink"/>
  <p:notesStyle>
    <a:lvl1pPr defTabSz="457200">
      <a:lnSpc>
        <a:spcPct val="117999"/>
      </a:lnSpc>
      <a:defRPr sz="2200">
        <a:latin typeface="+mj-lt"/>
        <a:ea typeface="+mj-ea"/>
        <a:cs typeface="+mj-cs"/>
        <a:sym typeface="Helvetica Neue"/>
      </a:defRPr>
    </a:lvl1pPr>
    <a:lvl2pPr indent="228600" defTabSz="457200">
      <a:lnSpc>
        <a:spcPct val="117999"/>
      </a:lnSpc>
      <a:defRPr sz="2200">
        <a:latin typeface="+mj-lt"/>
        <a:ea typeface="+mj-ea"/>
        <a:cs typeface="+mj-cs"/>
        <a:sym typeface="Helvetica Neue"/>
      </a:defRPr>
    </a:lvl2pPr>
    <a:lvl3pPr indent="457200" defTabSz="457200">
      <a:lnSpc>
        <a:spcPct val="117999"/>
      </a:lnSpc>
      <a:defRPr sz="2200">
        <a:latin typeface="+mj-lt"/>
        <a:ea typeface="+mj-ea"/>
        <a:cs typeface="+mj-cs"/>
        <a:sym typeface="Helvetica Neue"/>
      </a:defRPr>
    </a:lvl3pPr>
    <a:lvl4pPr indent="685800" defTabSz="457200">
      <a:lnSpc>
        <a:spcPct val="117999"/>
      </a:lnSpc>
      <a:defRPr sz="2200">
        <a:latin typeface="+mj-lt"/>
        <a:ea typeface="+mj-ea"/>
        <a:cs typeface="+mj-cs"/>
        <a:sym typeface="Helvetica Neue"/>
      </a:defRPr>
    </a:lvl4pPr>
    <a:lvl5pPr indent="914400" defTabSz="457200">
      <a:lnSpc>
        <a:spcPct val="117999"/>
      </a:lnSpc>
      <a:defRPr sz="2200">
        <a:latin typeface="+mj-lt"/>
        <a:ea typeface="+mj-ea"/>
        <a:cs typeface="+mj-cs"/>
        <a:sym typeface="Helvetica Neue"/>
      </a:defRPr>
    </a:lvl5pPr>
    <a:lvl6pPr indent="1143000" defTabSz="457200">
      <a:lnSpc>
        <a:spcPct val="117999"/>
      </a:lnSpc>
      <a:defRPr sz="2200">
        <a:latin typeface="+mj-lt"/>
        <a:ea typeface="+mj-ea"/>
        <a:cs typeface="+mj-cs"/>
        <a:sym typeface="Helvetica Neue"/>
      </a:defRPr>
    </a:lvl6pPr>
    <a:lvl7pPr indent="1371600" defTabSz="457200">
      <a:lnSpc>
        <a:spcPct val="117999"/>
      </a:lnSpc>
      <a:defRPr sz="2200">
        <a:latin typeface="+mj-lt"/>
        <a:ea typeface="+mj-ea"/>
        <a:cs typeface="+mj-cs"/>
        <a:sym typeface="Helvetica Neue"/>
      </a:defRPr>
    </a:lvl7pPr>
    <a:lvl8pPr indent="1600200" defTabSz="457200">
      <a:lnSpc>
        <a:spcPct val="117999"/>
      </a:lnSpc>
      <a:defRPr sz="2200">
        <a:latin typeface="+mj-lt"/>
        <a:ea typeface="+mj-ea"/>
        <a:cs typeface="+mj-cs"/>
        <a:sym typeface="Helvetica Neue"/>
      </a:defRPr>
    </a:lvl8pPr>
    <a:lvl9pPr indent="1828800" defTabSz="457200">
      <a:lnSpc>
        <a:spcPct val="117999"/>
      </a:lnSpc>
      <a:defRPr sz="2200">
        <a:latin typeface="+mj-lt"/>
        <a:ea typeface="+mj-ea"/>
        <a:cs typeface="+mj-cs"/>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标题幻灯片">
    <p:spTree>
      <p:nvGrpSpPr>
        <p:cNvPr id="1" name=""/>
        <p:cNvGrpSpPr/>
        <p:nvPr/>
      </p:nvGrpSpPr>
      <p:grpSpPr>
        <a:xfrm>
          <a:off x="0" y="0"/>
          <a:ext cx="0" cy="0"/>
          <a:chOff x="0" y="0"/>
          <a:chExt cx="0" cy="0"/>
        </a:xfrm>
      </p:grpSpPr>
      <p:sp>
        <p:nvSpPr>
          <p:cNvPr id="6" name="Shape 6"/>
          <p:cNvSpPr>
            <a:spLocks noGrp="1"/>
          </p:cNvSpPr>
          <p:nvPr>
            <p:ph type="title"/>
          </p:nvPr>
        </p:nvSpPr>
        <p:spPr>
          <a:xfrm>
            <a:off x="3292475" y="8855075"/>
            <a:ext cx="37306250" cy="9798050"/>
          </a:xfrm>
          <a:prstGeom prst="rect">
            <a:avLst/>
          </a:prstGeom>
        </p:spPr>
        <p:txBody>
          <a:bodyPr/>
          <a:lstStyle/>
          <a:p>
            <a:pPr lvl="0">
              <a:defRPr sz="1800"/>
            </a:pPr>
            <a:r>
              <a:rPr sz="21100"/>
              <a:t>单击此处编辑母版标题样式</a:t>
            </a:r>
          </a:p>
        </p:txBody>
      </p:sp>
      <p:sp>
        <p:nvSpPr>
          <p:cNvPr id="7" name="Shape 7"/>
          <p:cNvSpPr>
            <a:spLocks noGrp="1"/>
          </p:cNvSpPr>
          <p:nvPr>
            <p:ph type="body" idx="1"/>
          </p:nvPr>
        </p:nvSpPr>
        <p:spPr>
          <a:xfrm>
            <a:off x="6583363" y="18653125"/>
            <a:ext cx="30724476" cy="14265275"/>
          </a:xfrm>
          <a:prstGeom prst="rect">
            <a:avLst/>
          </a:prstGeom>
        </p:spPr>
        <p:txBody>
          <a:bodyPr/>
          <a:lstStyle>
            <a:lvl1pPr marL="0" indent="0" algn="ctr">
              <a:buSzTx/>
              <a:buNone/>
            </a:lvl1pPr>
          </a:lstStyle>
          <a:p>
            <a:pPr lvl="0">
              <a:defRPr sz="1800"/>
            </a:pPr>
            <a:r>
              <a:rPr sz="15400"/>
              <a:t>单击此处编辑母版副标题样式</a:t>
            </a:r>
          </a:p>
        </p:txBody>
      </p:sp>
      <p:sp>
        <p:nvSpPr>
          <p:cNvPr id="8" name="Shape 8"/>
          <p:cNvSpPr>
            <a:spLocks noGrp="1"/>
          </p:cNvSpPr>
          <p:nvPr>
            <p:ph type="sldNum" sz="quarter" idx="2"/>
          </p:nvPr>
        </p:nvSpPr>
        <p:spPr>
          <a:prstGeom prst="rect">
            <a:avLst/>
          </a:prstGeom>
        </p:spPr>
        <p:txBody>
          <a:bodyPr/>
          <a:lstStyle/>
          <a:p>
            <a:pPr lvl="0"/>
            <a:fld id="{86CB4B4D-7CA3-9044-876B-883B54F8677D}" type="slidenum">
              <a:rPr/>
              <a:t>‹#›</a:t>
            </a:fld>
            <a:endParaRPr dirty="0"/>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垂直排列标题与文本">
    <p:spTree>
      <p:nvGrpSpPr>
        <p:cNvPr id="1" name=""/>
        <p:cNvGrpSpPr/>
        <p:nvPr/>
      </p:nvGrpSpPr>
      <p:grpSpPr>
        <a:xfrm>
          <a:off x="0" y="0"/>
          <a:ext cx="0" cy="0"/>
          <a:chOff x="0" y="0"/>
          <a:chExt cx="0" cy="0"/>
        </a:xfrm>
      </p:grpSpPr>
      <p:sp>
        <p:nvSpPr>
          <p:cNvPr id="43" name="Shape 43"/>
          <p:cNvSpPr>
            <a:spLocks noGrp="1"/>
          </p:cNvSpPr>
          <p:nvPr>
            <p:ph type="title"/>
          </p:nvPr>
        </p:nvSpPr>
        <p:spPr>
          <a:xfrm>
            <a:off x="31821437" y="0"/>
            <a:ext cx="9875838" cy="30722888"/>
          </a:xfrm>
          <a:prstGeom prst="rect">
            <a:avLst/>
          </a:prstGeom>
        </p:spPr>
        <p:txBody>
          <a:bodyPr/>
          <a:lstStyle/>
          <a:p>
            <a:pPr lvl="0">
              <a:defRPr sz="1800"/>
            </a:pPr>
            <a:r>
              <a:rPr sz="21100"/>
              <a:t>单击此处编辑母版标题样式</a:t>
            </a:r>
          </a:p>
        </p:txBody>
      </p:sp>
      <p:sp>
        <p:nvSpPr>
          <p:cNvPr id="44" name="Shape 44"/>
          <p:cNvSpPr>
            <a:spLocks noGrp="1"/>
          </p:cNvSpPr>
          <p:nvPr>
            <p:ph type="body" idx="1"/>
          </p:nvPr>
        </p:nvSpPr>
        <p:spPr>
          <a:xfrm>
            <a:off x="2193925" y="1317625"/>
            <a:ext cx="29475113" cy="31600775"/>
          </a:xfrm>
          <a:prstGeom prst="rect">
            <a:avLst/>
          </a:prstGeom>
        </p:spPr>
        <p:txBody>
          <a:bodyPr/>
          <a:lstStyle/>
          <a:p>
            <a:pPr lvl="0">
              <a:defRPr sz="1800"/>
            </a:pPr>
            <a:r>
              <a:rPr sz="15400"/>
              <a:t>单击此处编辑母版文本样式</a:t>
            </a:r>
          </a:p>
          <a:p>
            <a:pPr lvl="1">
              <a:defRPr sz="1800"/>
            </a:pPr>
            <a:r>
              <a:rPr sz="15400"/>
              <a:t>第二级</a:t>
            </a:r>
          </a:p>
          <a:p>
            <a:pPr lvl="2">
              <a:defRPr sz="1800"/>
            </a:pPr>
            <a:r>
              <a:rPr sz="15400"/>
              <a:t>第三级</a:t>
            </a:r>
          </a:p>
          <a:p>
            <a:pPr lvl="3">
              <a:defRPr sz="1800"/>
            </a:pPr>
            <a:r>
              <a:rPr sz="15400"/>
              <a:t>第四级</a:t>
            </a:r>
          </a:p>
          <a:p>
            <a:pPr lvl="4">
              <a:defRPr sz="1800"/>
            </a:pPr>
            <a:r>
              <a:rPr sz="15400"/>
              <a:t>第五级</a:t>
            </a:r>
          </a:p>
        </p:txBody>
      </p:sp>
      <p:sp>
        <p:nvSpPr>
          <p:cNvPr id="45" name="Shape 45"/>
          <p:cNvSpPr>
            <a:spLocks noGrp="1"/>
          </p:cNvSpPr>
          <p:nvPr>
            <p:ph type="sldNum" sz="quarter" idx="2"/>
          </p:nvPr>
        </p:nvSpPr>
        <p:spPr>
          <a:prstGeom prst="rect">
            <a:avLst/>
          </a:prstGeom>
        </p:spPr>
        <p:txBody>
          <a:bodyPr/>
          <a:lstStyle/>
          <a:p>
            <a:pPr lvl="0"/>
            <a:fld id="{86CB4B4D-7CA3-9044-876B-883B54F8677D}" type="slidenum">
              <a:rPr/>
              <a:t>‹#›</a:t>
            </a:fld>
            <a:endParaRPr dirty="0"/>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节标题">
    <p:spTree>
      <p:nvGrpSpPr>
        <p:cNvPr id="1" name=""/>
        <p:cNvGrpSpPr/>
        <p:nvPr/>
      </p:nvGrpSpPr>
      <p:grpSpPr>
        <a:xfrm>
          <a:off x="0" y="0"/>
          <a:ext cx="0" cy="0"/>
          <a:chOff x="0" y="0"/>
          <a:chExt cx="0" cy="0"/>
        </a:xfrm>
      </p:grpSpPr>
      <p:sp>
        <p:nvSpPr>
          <p:cNvPr id="14" name="Shape 14"/>
          <p:cNvSpPr>
            <a:spLocks noGrp="1"/>
          </p:cNvSpPr>
          <p:nvPr>
            <p:ph type="title"/>
          </p:nvPr>
        </p:nvSpPr>
        <p:spPr>
          <a:xfrm>
            <a:off x="3467100" y="21153437"/>
            <a:ext cx="37307838" cy="11764963"/>
          </a:xfrm>
          <a:prstGeom prst="rect">
            <a:avLst/>
          </a:prstGeom>
        </p:spPr>
        <p:txBody>
          <a:bodyPr anchor="t"/>
          <a:lstStyle>
            <a:lvl1pPr algn="l">
              <a:defRPr sz="4000" b="1" cap="all"/>
            </a:lvl1pPr>
          </a:lstStyle>
          <a:p>
            <a:pPr lvl="0">
              <a:defRPr sz="1800" b="0" cap="none"/>
            </a:pPr>
            <a:r>
              <a:rPr sz="4000" b="1" cap="all"/>
              <a:t>单击此处编辑母版标题样式</a:t>
            </a:r>
          </a:p>
        </p:txBody>
      </p:sp>
      <p:sp>
        <p:nvSpPr>
          <p:cNvPr id="15" name="Shape 15"/>
          <p:cNvSpPr>
            <a:spLocks noGrp="1"/>
          </p:cNvSpPr>
          <p:nvPr>
            <p:ph type="body" idx="1"/>
          </p:nvPr>
        </p:nvSpPr>
        <p:spPr>
          <a:xfrm>
            <a:off x="3467100" y="5722937"/>
            <a:ext cx="37307838" cy="15430501"/>
          </a:xfrm>
          <a:prstGeom prst="rect">
            <a:avLst/>
          </a:prstGeom>
        </p:spPr>
        <p:txBody>
          <a:bodyPr anchor="b"/>
          <a:lstStyle>
            <a:lvl1pPr marL="0" indent="0">
              <a:spcBef>
                <a:spcPts val="400"/>
              </a:spcBef>
              <a:buSzTx/>
              <a:buNone/>
              <a:defRPr sz="2000"/>
            </a:lvl1pPr>
          </a:lstStyle>
          <a:p>
            <a:pPr lvl="0">
              <a:defRPr sz="1800"/>
            </a:pPr>
            <a:r>
              <a:rPr sz="2000"/>
              <a:t>单击此处编辑母版文本样式</a:t>
            </a:r>
          </a:p>
        </p:txBody>
      </p:sp>
      <p:sp>
        <p:nvSpPr>
          <p:cNvPr id="16" name="Shape 16"/>
          <p:cNvSpPr>
            <a:spLocks noGrp="1"/>
          </p:cNvSpPr>
          <p:nvPr>
            <p:ph type="sldNum" sz="quarter" idx="2"/>
          </p:nvPr>
        </p:nvSpPr>
        <p:spPr>
          <a:prstGeom prst="rect">
            <a:avLst/>
          </a:prstGeom>
        </p:spPr>
        <p:txBody>
          <a:bodyPr/>
          <a:lstStyle/>
          <a:p>
            <a:pPr lvl="0"/>
            <a:fld id="{86CB4B4D-7CA3-9044-876B-883B54F8677D}" type="slidenum">
              <a:rPr/>
              <a:t>‹#›</a:t>
            </a:fld>
            <a:endParaRPr dirty="0"/>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两栏内容">
    <p:spTree>
      <p:nvGrpSpPr>
        <p:cNvPr id="1" name=""/>
        <p:cNvGrpSpPr/>
        <p:nvPr/>
      </p:nvGrpSpPr>
      <p:grpSpPr>
        <a:xfrm>
          <a:off x="0" y="0"/>
          <a:ext cx="0" cy="0"/>
          <a:chOff x="0" y="0"/>
          <a:chExt cx="0" cy="0"/>
        </a:xfrm>
      </p:grpSpPr>
      <p:sp>
        <p:nvSpPr>
          <p:cNvPr id="18" name="Shape 18"/>
          <p:cNvSpPr>
            <a:spLocks noGrp="1"/>
          </p:cNvSpPr>
          <p:nvPr>
            <p:ph type="title"/>
          </p:nvPr>
        </p:nvSpPr>
        <p:spPr>
          <a:prstGeom prst="rect">
            <a:avLst/>
          </a:prstGeom>
        </p:spPr>
        <p:txBody>
          <a:bodyPr/>
          <a:lstStyle/>
          <a:p>
            <a:pPr lvl="0">
              <a:defRPr sz="1800"/>
            </a:pPr>
            <a:r>
              <a:rPr sz="21100"/>
              <a:t>单击此处编辑母版标题样式</a:t>
            </a:r>
          </a:p>
        </p:txBody>
      </p:sp>
      <p:sp>
        <p:nvSpPr>
          <p:cNvPr id="19" name="Shape 19"/>
          <p:cNvSpPr>
            <a:spLocks noGrp="1"/>
          </p:cNvSpPr>
          <p:nvPr>
            <p:ph type="body" idx="1"/>
          </p:nvPr>
        </p:nvSpPr>
        <p:spPr>
          <a:xfrm>
            <a:off x="2193925" y="7680325"/>
            <a:ext cx="19675475" cy="25238075"/>
          </a:xfrm>
          <a:prstGeom prst="rect">
            <a:avLst/>
          </a:prstGeom>
        </p:spPr>
        <p:txBody>
          <a:bodyPr/>
          <a:lstStyle>
            <a:lvl1pPr>
              <a:spcBef>
                <a:spcPts val="600"/>
              </a:spcBef>
              <a:defRPr sz="2800"/>
            </a:lvl1pPr>
            <a:lvl2pPr marL="3794125" indent="-1600200">
              <a:spcBef>
                <a:spcPts val="600"/>
              </a:spcBef>
              <a:defRPr sz="2800"/>
            </a:lvl2pPr>
            <a:lvl3pPr marL="5925184" indent="-1535747">
              <a:spcBef>
                <a:spcPts val="600"/>
              </a:spcBef>
              <a:defRPr sz="2800"/>
            </a:lvl3pPr>
            <a:lvl4pPr marL="8289749" indent="-1706387">
              <a:spcBef>
                <a:spcPts val="600"/>
              </a:spcBef>
              <a:defRPr sz="2800"/>
            </a:lvl4pPr>
            <a:lvl5pPr marL="10485262" indent="-1706387">
              <a:spcBef>
                <a:spcPts val="600"/>
              </a:spcBef>
              <a:defRPr sz="2800"/>
            </a:lvl5pPr>
          </a:lstStyle>
          <a:p>
            <a:pPr lvl="0">
              <a:defRPr sz="1800"/>
            </a:pPr>
            <a:r>
              <a:rPr sz="2800"/>
              <a:t>单击此处编辑母版文本样式</a:t>
            </a:r>
          </a:p>
          <a:p>
            <a:pPr lvl="1">
              <a:defRPr sz="1800"/>
            </a:pPr>
            <a:r>
              <a:rPr sz="2800"/>
              <a:t>第二级</a:t>
            </a:r>
          </a:p>
          <a:p>
            <a:pPr lvl="2">
              <a:defRPr sz="1800"/>
            </a:pPr>
            <a:r>
              <a:rPr sz="2800"/>
              <a:t>第三级</a:t>
            </a:r>
          </a:p>
          <a:p>
            <a:pPr lvl="3">
              <a:defRPr sz="1800"/>
            </a:pPr>
            <a:r>
              <a:rPr sz="2800"/>
              <a:t>第四级</a:t>
            </a:r>
          </a:p>
          <a:p>
            <a:pPr lvl="4">
              <a:defRPr sz="1800"/>
            </a:pPr>
            <a:r>
              <a:rPr sz="2800"/>
              <a:t>第五级</a:t>
            </a:r>
          </a:p>
        </p:txBody>
      </p:sp>
      <p:sp>
        <p:nvSpPr>
          <p:cNvPr id="20" name="Shape 20"/>
          <p:cNvSpPr>
            <a:spLocks noGrp="1"/>
          </p:cNvSpPr>
          <p:nvPr>
            <p:ph type="sldNum" sz="quarter" idx="2"/>
          </p:nvPr>
        </p:nvSpPr>
        <p:spPr>
          <a:prstGeom prst="rect">
            <a:avLst/>
          </a:prstGeom>
        </p:spPr>
        <p:txBody>
          <a:bodyPr/>
          <a:lstStyle/>
          <a:p>
            <a:pPr lvl="0"/>
            <a:fld id="{86CB4B4D-7CA3-9044-876B-883B54F8677D}" type="slidenum">
              <a:rPr/>
              <a:t>‹#›</a:t>
            </a:fld>
            <a:endParaRPr dirty="0"/>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比较">
    <p:spTree>
      <p:nvGrpSpPr>
        <p:cNvPr id="1" name=""/>
        <p:cNvGrpSpPr/>
        <p:nvPr/>
      </p:nvGrpSpPr>
      <p:grpSpPr>
        <a:xfrm>
          <a:off x="0" y="0"/>
          <a:ext cx="0" cy="0"/>
          <a:chOff x="0" y="0"/>
          <a:chExt cx="0" cy="0"/>
        </a:xfrm>
      </p:grpSpPr>
      <p:sp>
        <p:nvSpPr>
          <p:cNvPr id="22" name="Shape 22"/>
          <p:cNvSpPr>
            <a:spLocks noGrp="1"/>
          </p:cNvSpPr>
          <p:nvPr>
            <p:ph type="title"/>
          </p:nvPr>
        </p:nvSpPr>
        <p:spPr>
          <a:xfrm>
            <a:off x="2193925" y="1231902"/>
            <a:ext cx="39503350" cy="5657846"/>
          </a:xfrm>
          <a:prstGeom prst="rect">
            <a:avLst/>
          </a:prstGeom>
        </p:spPr>
        <p:txBody>
          <a:bodyPr/>
          <a:lstStyle/>
          <a:p>
            <a:pPr lvl="0">
              <a:defRPr sz="1800"/>
            </a:pPr>
            <a:r>
              <a:rPr sz="21100"/>
              <a:t>单击此处编辑母版标题样式</a:t>
            </a:r>
          </a:p>
        </p:txBody>
      </p:sp>
      <p:sp>
        <p:nvSpPr>
          <p:cNvPr id="23" name="Shape 23"/>
          <p:cNvSpPr>
            <a:spLocks noGrp="1"/>
          </p:cNvSpPr>
          <p:nvPr>
            <p:ph type="body" idx="1"/>
          </p:nvPr>
        </p:nvSpPr>
        <p:spPr>
          <a:xfrm>
            <a:off x="2193925" y="6889747"/>
            <a:ext cx="19392900" cy="3549653"/>
          </a:xfrm>
          <a:prstGeom prst="rect">
            <a:avLst/>
          </a:prstGeom>
        </p:spPr>
        <p:txBody>
          <a:bodyPr anchor="b"/>
          <a:lstStyle>
            <a:lvl1pPr marL="0" indent="0">
              <a:spcBef>
                <a:spcPts val="500"/>
              </a:spcBef>
              <a:buSzTx/>
              <a:buNone/>
              <a:defRPr sz="2400" b="1"/>
            </a:lvl1pPr>
          </a:lstStyle>
          <a:p>
            <a:pPr lvl="0">
              <a:defRPr sz="1800" b="0"/>
            </a:pPr>
            <a:r>
              <a:rPr sz="2400" b="1"/>
              <a:t>单击此处编辑母版文本样式</a:t>
            </a:r>
          </a:p>
        </p:txBody>
      </p:sp>
      <p:sp>
        <p:nvSpPr>
          <p:cNvPr id="24" name="Shape 24"/>
          <p:cNvSpPr>
            <a:spLocks noGrp="1"/>
          </p:cNvSpPr>
          <p:nvPr>
            <p:ph type="sldNum" sz="quarter" idx="2"/>
          </p:nvPr>
        </p:nvSpPr>
        <p:spPr>
          <a:prstGeom prst="rect">
            <a:avLst/>
          </a:prstGeom>
        </p:spPr>
        <p:txBody>
          <a:bodyPr/>
          <a:lstStyle/>
          <a:p>
            <a:pPr lvl="0"/>
            <a:fld id="{86CB4B4D-7CA3-9044-876B-883B54F8677D}" type="slidenum">
              <a:rPr/>
              <a:t>‹#›</a:t>
            </a:fld>
            <a:endParaRPr dirty="0"/>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仅标题">
    <p:spTree>
      <p:nvGrpSpPr>
        <p:cNvPr id="1" name=""/>
        <p:cNvGrpSpPr/>
        <p:nvPr/>
      </p:nvGrpSpPr>
      <p:grpSpPr>
        <a:xfrm>
          <a:off x="0" y="0"/>
          <a:ext cx="0" cy="0"/>
          <a:chOff x="0" y="0"/>
          <a:chExt cx="0" cy="0"/>
        </a:xfrm>
      </p:grpSpPr>
      <p:sp>
        <p:nvSpPr>
          <p:cNvPr id="26" name="Shape 26"/>
          <p:cNvSpPr>
            <a:spLocks noGrp="1"/>
          </p:cNvSpPr>
          <p:nvPr>
            <p:ph type="title"/>
          </p:nvPr>
        </p:nvSpPr>
        <p:spPr>
          <a:xfrm>
            <a:off x="2193925" y="440690"/>
            <a:ext cx="39503350" cy="7240270"/>
          </a:xfrm>
          <a:prstGeom prst="rect">
            <a:avLst/>
          </a:prstGeom>
        </p:spPr>
        <p:txBody>
          <a:bodyPr/>
          <a:lstStyle/>
          <a:p>
            <a:pPr lvl="0">
              <a:defRPr sz="1800"/>
            </a:pPr>
            <a:r>
              <a:rPr sz="21100"/>
              <a:t>单击此处编辑母版标题样式</a:t>
            </a:r>
          </a:p>
        </p:txBody>
      </p:sp>
      <p:sp>
        <p:nvSpPr>
          <p:cNvPr id="27" name="Shape 27"/>
          <p:cNvSpPr>
            <a:spLocks noGrp="1"/>
          </p:cNvSpPr>
          <p:nvPr>
            <p:ph type="sldNum" sz="quarter" idx="2"/>
          </p:nvPr>
        </p:nvSpPr>
        <p:spPr>
          <a:prstGeom prst="rect">
            <a:avLst/>
          </a:prstGeom>
        </p:spPr>
        <p:txBody>
          <a:bodyPr/>
          <a:lstStyle/>
          <a:p>
            <a:pPr lvl="0"/>
            <a:fld id="{86CB4B4D-7CA3-9044-876B-883B54F8677D}" type="slidenum">
              <a:rPr/>
              <a:t>‹#›</a:t>
            </a:fld>
            <a:endParaRPr dirty="0"/>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空白">
    <p:spTree>
      <p:nvGrpSpPr>
        <p:cNvPr id="1" name=""/>
        <p:cNvGrpSpPr/>
        <p:nvPr/>
      </p:nvGrpSpPr>
      <p:grpSpPr>
        <a:xfrm>
          <a:off x="0" y="0"/>
          <a:ext cx="0" cy="0"/>
          <a:chOff x="0" y="0"/>
          <a:chExt cx="0" cy="0"/>
        </a:xfrm>
      </p:grpSpPr>
      <p:sp>
        <p:nvSpPr>
          <p:cNvPr id="29" name="Shape 29"/>
          <p:cNvSpPr>
            <a:spLocks noGrp="1"/>
          </p:cNvSpPr>
          <p:nvPr>
            <p:ph type="sldNum" sz="quarter" idx="2"/>
          </p:nvPr>
        </p:nvSpPr>
        <p:spPr>
          <a:prstGeom prst="rect">
            <a:avLst/>
          </a:prstGeom>
        </p:spPr>
        <p:txBody>
          <a:bodyPr/>
          <a:lstStyle/>
          <a:p>
            <a:pPr lvl="0"/>
            <a:fld id="{86CB4B4D-7CA3-9044-876B-883B54F8677D}" type="slidenum">
              <a:rPr/>
              <a:t>‹#›</a:t>
            </a:fld>
            <a:endParaRPr dirty="0"/>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内容与标题">
    <p:spTree>
      <p:nvGrpSpPr>
        <p:cNvPr id="1" name=""/>
        <p:cNvGrpSpPr/>
        <p:nvPr/>
      </p:nvGrpSpPr>
      <p:grpSpPr>
        <a:xfrm>
          <a:off x="0" y="0"/>
          <a:ext cx="0" cy="0"/>
          <a:chOff x="0" y="0"/>
          <a:chExt cx="0" cy="0"/>
        </a:xfrm>
      </p:grpSpPr>
      <p:sp>
        <p:nvSpPr>
          <p:cNvPr id="31" name="Shape 31"/>
          <p:cNvSpPr>
            <a:spLocks noGrp="1"/>
          </p:cNvSpPr>
          <p:nvPr>
            <p:ph type="title"/>
          </p:nvPr>
        </p:nvSpPr>
        <p:spPr>
          <a:xfrm>
            <a:off x="2193925" y="0"/>
            <a:ext cx="14439900" cy="6888163"/>
          </a:xfrm>
          <a:prstGeom prst="rect">
            <a:avLst/>
          </a:prstGeom>
        </p:spPr>
        <p:txBody>
          <a:bodyPr anchor="b"/>
          <a:lstStyle>
            <a:lvl1pPr algn="l">
              <a:defRPr sz="2000" b="1"/>
            </a:lvl1pPr>
          </a:lstStyle>
          <a:p>
            <a:pPr lvl="0">
              <a:defRPr sz="1800" b="0"/>
            </a:pPr>
            <a:r>
              <a:rPr sz="2000" b="1"/>
              <a:t>单击此处编辑母版标题样式</a:t>
            </a:r>
          </a:p>
        </p:txBody>
      </p:sp>
      <p:sp>
        <p:nvSpPr>
          <p:cNvPr id="32" name="Shape 32"/>
          <p:cNvSpPr>
            <a:spLocks noGrp="1"/>
          </p:cNvSpPr>
          <p:nvPr>
            <p:ph type="body" idx="1"/>
          </p:nvPr>
        </p:nvSpPr>
        <p:spPr>
          <a:xfrm>
            <a:off x="17160875" y="1311275"/>
            <a:ext cx="24536400" cy="31607125"/>
          </a:xfrm>
          <a:prstGeom prst="rect">
            <a:avLst/>
          </a:prstGeom>
        </p:spPr>
        <p:txBody>
          <a:bodyPr/>
          <a:lstStyle>
            <a:lvl1pPr>
              <a:spcBef>
                <a:spcPts val="700"/>
              </a:spcBef>
              <a:defRPr sz="3200"/>
            </a:lvl1pPr>
            <a:lvl2pPr marL="3761468" indent="-1567543">
              <a:spcBef>
                <a:spcPts val="700"/>
              </a:spcBef>
              <a:defRPr sz="3200"/>
            </a:lvl2pPr>
            <a:lvl3pPr marL="5852054" indent="-1462617">
              <a:spcBef>
                <a:spcPts val="700"/>
              </a:spcBef>
              <a:defRPr sz="3200"/>
            </a:lvl3pPr>
            <a:lvl4pPr marL="8338503" indent="-1755141">
              <a:spcBef>
                <a:spcPts val="700"/>
              </a:spcBef>
              <a:defRPr sz="3200"/>
            </a:lvl4pPr>
            <a:lvl5pPr marL="10534015" indent="-1755140">
              <a:spcBef>
                <a:spcPts val="700"/>
              </a:spcBef>
              <a:defRPr sz="3200"/>
            </a:lvl5pPr>
          </a:lstStyle>
          <a:p>
            <a:pPr lvl="0">
              <a:defRPr sz="1800"/>
            </a:pPr>
            <a:r>
              <a:rPr sz="3200"/>
              <a:t>单击此处编辑母版文本样式</a:t>
            </a:r>
          </a:p>
          <a:p>
            <a:pPr lvl="1">
              <a:defRPr sz="1800"/>
            </a:pPr>
            <a:r>
              <a:rPr sz="3200"/>
              <a:t>第二级</a:t>
            </a:r>
          </a:p>
          <a:p>
            <a:pPr lvl="2">
              <a:defRPr sz="1800"/>
            </a:pPr>
            <a:r>
              <a:rPr sz="3200"/>
              <a:t>第三级</a:t>
            </a:r>
          </a:p>
          <a:p>
            <a:pPr lvl="3">
              <a:defRPr sz="1800"/>
            </a:pPr>
            <a:r>
              <a:rPr sz="3200"/>
              <a:t>第四级</a:t>
            </a:r>
          </a:p>
          <a:p>
            <a:pPr lvl="4">
              <a:defRPr sz="1800"/>
            </a:pPr>
            <a:r>
              <a:rPr sz="3200"/>
              <a:t>第五级</a:t>
            </a:r>
          </a:p>
        </p:txBody>
      </p:sp>
      <p:sp>
        <p:nvSpPr>
          <p:cNvPr id="33" name="Shape 33"/>
          <p:cNvSpPr>
            <a:spLocks noGrp="1"/>
          </p:cNvSpPr>
          <p:nvPr>
            <p:ph type="sldNum" sz="quarter" idx="2"/>
          </p:nvPr>
        </p:nvSpPr>
        <p:spPr>
          <a:prstGeom prst="rect">
            <a:avLst/>
          </a:prstGeom>
        </p:spPr>
        <p:txBody>
          <a:bodyPr/>
          <a:lstStyle/>
          <a:p>
            <a:pPr lvl="0"/>
            <a:fld id="{86CB4B4D-7CA3-9044-876B-883B54F8677D}" type="slidenum">
              <a:rPr/>
              <a:t>‹#›</a:t>
            </a:fld>
            <a:endParaRPr dirty="0"/>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图片与标题">
    <p:spTree>
      <p:nvGrpSpPr>
        <p:cNvPr id="1" name=""/>
        <p:cNvGrpSpPr/>
        <p:nvPr/>
      </p:nvGrpSpPr>
      <p:grpSpPr>
        <a:xfrm>
          <a:off x="0" y="0"/>
          <a:ext cx="0" cy="0"/>
          <a:chOff x="0" y="0"/>
          <a:chExt cx="0" cy="0"/>
        </a:xfrm>
      </p:grpSpPr>
      <p:sp>
        <p:nvSpPr>
          <p:cNvPr id="35" name="Shape 35"/>
          <p:cNvSpPr>
            <a:spLocks noGrp="1"/>
          </p:cNvSpPr>
          <p:nvPr>
            <p:ph type="title"/>
          </p:nvPr>
        </p:nvSpPr>
        <p:spPr>
          <a:xfrm>
            <a:off x="8602663" y="14812962"/>
            <a:ext cx="26335038" cy="10950576"/>
          </a:xfrm>
          <a:prstGeom prst="rect">
            <a:avLst/>
          </a:prstGeom>
        </p:spPr>
        <p:txBody>
          <a:bodyPr anchor="b"/>
          <a:lstStyle>
            <a:lvl1pPr algn="l">
              <a:defRPr sz="2000" b="1"/>
            </a:lvl1pPr>
          </a:lstStyle>
          <a:p>
            <a:pPr lvl="0">
              <a:defRPr sz="1800" b="0"/>
            </a:pPr>
            <a:r>
              <a:rPr sz="2000" b="1"/>
              <a:t>单击此处编辑母版标题样式</a:t>
            </a:r>
          </a:p>
        </p:txBody>
      </p:sp>
      <p:sp>
        <p:nvSpPr>
          <p:cNvPr id="36" name="Shape 36"/>
          <p:cNvSpPr>
            <a:spLocks noGrp="1"/>
          </p:cNvSpPr>
          <p:nvPr>
            <p:ph type="body" idx="1"/>
          </p:nvPr>
        </p:nvSpPr>
        <p:spPr>
          <a:xfrm>
            <a:off x="8602663" y="25763537"/>
            <a:ext cx="26335038" cy="7154863"/>
          </a:xfrm>
          <a:prstGeom prst="rect">
            <a:avLst/>
          </a:prstGeom>
        </p:spPr>
        <p:txBody>
          <a:bodyPr/>
          <a:lstStyle>
            <a:lvl1pPr marL="0" indent="0">
              <a:spcBef>
                <a:spcPts val="300"/>
              </a:spcBef>
              <a:buSzTx/>
              <a:buNone/>
              <a:defRPr sz="1400"/>
            </a:lvl1pPr>
          </a:lstStyle>
          <a:p>
            <a:pPr lvl="0">
              <a:defRPr sz="1800"/>
            </a:pPr>
            <a:r>
              <a:rPr sz="1400"/>
              <a:t>单击此处编辑母版文本样式</a:t>
            </a:r>
          </a:p>
        </p:txBody>
      </p:sp>
      <p:sp>
        <p:nvSpPr>
          <p:cNvPr id="37" name="Shape 37"/>
          <p:cNvSpPr>
            <a:spLocks noGrp="1"/>
          </p:cNvSpPr>
          <p:nvPr>
            <p:ph type="sldNum" sz="quarter" idx="2"/>
          </p:nvPr>
        </p:nvSpPr>
        <p:spPr>
          <a:prstGeom prst="rect">
            <a:avLst/>
          </a:prstGeom>
        </p:spPr>
        <p:txBody>
          <a:bodyPr/>
          <a:lstStyle/>
          <a:p>
            <a:pPr lvl="0"/>
            <a:fld id="{86CB4B4D-7CA3-9044-876B-883B54F8677D}" type="slidenum">
              <a:rPr/>
              <a:t>‹#›</a:t>
            </a:fld>
            <a:endParaRPr dirty="0"/>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标题和竖排文字">
    <p:spTree>
      <p:nvGrpSpPr>
        <p:cNvPr id="1" name=""/>
        <p:cNvGrpSpPr/>
        <p:nvPr/>
      </p:nvGrpSpPr>
      <p:grpSpPr>
        <a:xfrm>
          <a:off x="0" y="0"/>
          <a:ext cx="0" cy="0"/>
          <a:chOff x="0" y="0"/>
          <a:chExt cx="0" cy="0"/>
        </a:xfrm>
      </p:grpSpPr>
      <p:sp>
        <p:nvSpPr>
          <p:cNvPr id="39" name="Shape 39"/>
          <p:cNvSpPr>
            <a:spLocks noGrp="1"/>
          </p:cNvSpPr>
          <p:nvPr>
            <p:ph type="title"/>
          </p:nvPr>
        </p:nvSpPr>
        <p:spPr>
          <a:prstGeom prst="rect">
            <a:avLst/>
          </a:prstGeom>
        </p:spPr>
        <p:txBody>
          <a:bodyPr/>
          <a:lstStyle/>
          <a:p>
            <a:pPr lvl="0">
              <a:defRPr sz="1800"/>
            </a:pPr>
            <a:r>
              <a:rPr sz="21100"/>
              <a:t>单击此处编辑母版标题样式</a:t>
            </a:r>
          </a:p>
        </p:txBody>
      </p:sp>
      <p:sp>
        <p:nvSpPr>
          <p:cNvPr id="40" name="Shape 40"/>
          <p:cNvSpPr>
            <a:spLocks noGrp="1"/>
          </p:cNvSpPr>
          <p:nvPr>
            <p:ph type="body" idx="1"/>
          </p:nvPr>
        </p:nvSpPr>
        <p:spPr>
          <a:prstGeom prst="rect">
            <a:avLst/>
          </a:prstGeom>
        </p:spPr>
        <p:txBody>
          <a:bodyPr/>
          <a:lstStyle/>
          <a:p>
            <a:pPr lvl="0">
              <a:defRPr sz="1800"/>
            </a:pPr>
            <a:r>
              <a:rPr sz="15400"/>
              <a:t>单击此处编辑母版文本样式</a:t>
            </a:r>
          </a:p>
          <a:p>
            <a:pPr lvl="1">
              <a:defRPr sz="1800"/>
            </a:pPr>
            <a:r>
              <a:rPr sz="15400"/>
              <a:t>第二级</a:t>
            </a:r>
          </a:p>
          <a:p>
            <a:pPr lvl="2">
              <a:defRPr sz="1800"/>
            </a:pPr>
            <a:r>
              <a:rPr sz="15400"/>
              <a:t>第三级</a:t>
            </a:r>
          </a:p>
          <a:p>
            <a:pPr lvl="3">
              <a:defRPr sz="1800"/>
            </a:pPr>
            <a:r>
              <a:rPr sz="15400"/>
              <a:t>第四级</a:t>
            </a:r>
          </a:p>
          <a:p>
            <a:pPr lvl="4">
              <a:defRPr sz="1800"/>
            </a:pPr>
            <a:r>
              <a:rPr sz="15400"/>
              <a:t>第五级</a:t>
            </a:r>
          </a:p>
        </p:txBody>
      </p:sp>
      <p:sp>
        <p:nvSpPr>
          <p:cNvPr id="41" name="Shape 41"/>
          <p:cNvSpPr>
            <a:spLocks noGrp="1"/>
          </p:cNvSpPr>
          <p:nvPr>
            <p:ph type="sldNum" sz="quarter" idx="2"/>
          </p:nvPr>
        </p:nvSpPr>
        <p:spPr>
          <a:prstGeom prst="rect">
            <a:avLst/>
          </a:prstGeom>
        </p:spPr>
        <p:txBody>
          <a:bodyPr/>
          <a:lstStyle/>
          <a:p>
            <a:pPr lvl="0"/>
            <a:fld id="{86CB4B4D-7CA3-9044-876B-883B54F8677D}" type="slidenum">
              <a:rPr/>
              <a:t>‹#›</a:t>
            </a:fld>
            <a:endParaRPr dirty="0"/>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2193925" y="441325"/>
            <a:ext cx="39503350" cy="7239000"/>
          </a:xfrm>
          <a:prstGeom prst="rect">
            <a:avLst/>
          </a:prstGeom>
          <a:ln w="12700">
            <a:miter lim="400000"/>
          </a:ln>
          <a:extLst>
            <a:ext uri="{C572A759-6A51-4108-AA02-DFA0A04FC94B}">
              <ma14:wrappingTextBoxFlag xmlns:ma14="http://schemas.microsoft.com/office/mac/drawingml/2011/main" xmlns="" val="1"/>
            </a:ext>
          </a:extLst>
        </p:spPr>
        <p:txBody>
          <a:bodyPr lIns="219456" tIns="219456" rIns="219456" bIns="219456" anchor="ctr"/>
          <a:lstStyle/>
          <a:p>
            <a:pPr lvl="0">
              <a:defRPr sz="1800"/>
            </a:pPr>
            <a:r>
              <a:rPr sz="21100"/>
              <a:t>单击此处编辑母版标题样式</a:t>
            </a:r>
          </a:p>
        </p:txBody>
      </p:sp>
      <p:sp>
        <p:nvSpPr>
          <p:cNvPr id="3" name="Shape 3"/>
          <p:cNvSpPr>
            <a:spLocks noGrp="1"/>
          </p:cNvSpPr>
          <p:nvPr>
            <p:ph type="body" idx="1"/>
          </p:nvPr>
        </p:nvSpPr>
        <p:spPr>
          <a:xfrm>
            <a:off x="2193925" y="7680325"/>
            <a:ext cx="39503350" cy="25238075"/>
          </a:xfrm>
          <a:prstGeom prst="rect">
            <a:avLst/>
          </a:prstGeom>
          <a:ln w="12700">
            <a:miter lim="400000"/>
          </a:ln>
          <a:extLst>
            <a:ext uri="{C572A759-6A51-4108-AA02-DFA0A04FC94B}">
              <ma14:wrappingTextBoxFlag xmlns:ma14="http://schemas.microsoft.com/office/mac/drawingml/2011/main" xmlns="" val="1"/>
            </a:ext>
          </a:extLst>
        </p:spPr>
        <p:txBody>
          <a:bodyPr lIns="219456" tIns="219456" rIns="219456" bIns="219456"/>
          <a:lstStyle/>
          <a:p>
            <a:pPr lvl="0">
              <a:defRPr sz="1800"/>
            </a:pPr>
            <a:r>
              <a:rPr sz="15400"/>
              <a:t>单击此处编辑母版文本样式</a:t>
            </a:r>
          </a:p>
          <a:p>
            <a:pPr lvl="1">
              <a:defRPr sz="1800"/>
            </a:pPr>
            <a:r>
              <a:rPr sz="15400"/>
              <a:t>第二级</a:t>
            </a:r>
          </a:p>
          <a:p>
            <a:pPr lvl="2">
              <a:defRPr sz="1800"/>
            </a:pPr>
            <a:r>
              <a:rPr sz="15400"/>
              <a:t>第三级</a:t>
            </a:r>
          </a:p>
          <a:p>
            <a:pPr lvl="3">
              <a:defRPr sz="1800"/>
            </a:pPr>
            <a:r>
              <a:rPr sz="15400"/>
              <a:t>第四级</a:t>
            </a:r>
          </a:p>
          <a:p>
            <a:pPr lvl="4">
              <a:defRPr sz="1800"/>
            </a:pPr>
            <a:r>
              <a:rPr sz="15400"/>
              <a:t>第五级</a:t>
            </a:r>
          </a:p>
        </p:txBody>
      </p:sp>
      <p:sp>
        <p:nvSpPr>
          <p:cNvPr id="4" name="Shape 4"/>
          <p:cNvSpPr>
            <a:spLocks noGrp="1"/>
          </p:cNvSpPr>
          <p:nvPr>
            <p:ph type="sldNum" sz="quarter" idx="2"/>
          </p:nvPr>
        </p:nvSpPr>
        <p:spPr>
          <a:xfrm>
            <a:off x="31454725" y="29976762"/>
            <a:ext cx="10242550" cy="1388976"/>
          </a:xfrm>
          <a:prstGeom prst="rect">
            <a:avLst/>
          </a:prstGeom>
          <a:ln w="12700">
            <a:miter lim="400000"/>
          </a:ln>
        </p:spPr>
        <p:txBody>
          <a:bodyPr lIns="219456" tIns="219456" rIns="219456" bIns="219456">
            <a:spAutoFit/>
          </a:bodyPr>
          <a:lstStyle>
            <a:lvl1pPr algn="r" defTabSz="4389437">
              <a:defRPr sz="6700"/>
            </a:lvl1pPr>
          </a:lstStyle>
          <a:p>
            <a:pPr lvl="0"/>
            <a:fld id="{86CB4B4D-7CA3-9044-876B-883B54F8677D}" type="slidenum">
              <a:rPr/>
              <a:t>‹#›</a:t>
            </a:fld>
            <a:endParaRPr dirty="0"/>
          </a:p>
        </p:txBody>
      </p:sp>
    </p:spTree>
  </p:cSld>
  <p:clrMap bg1="lt1" tx1="dk1" bg2="lt2" tx2="dk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Lst>
  <p:transition spd="med"/>
  <p:txStyles>
    <p:titleStyle>
      <a:lvl1pPr algn="ctr" defTabSz="4389437">
        <a:defRPr sz="21100">
          <a:latin typeface="Arial"/>
          <a:ea typeface="Arial"/>
          <a:cs typeface="Arial"/>
          <a:sym typeface="Arial"/>
        </a:defRPr>
      </a:lvl1pPr>
      <a:lvl2pPr algn="ctr" defTabSz="4389437">
        <a:defRPr sz="21100">
          <a:latin typeface="Arial"/>
          <a:ea typeface="Arial"/>
          <a:cs typeface="Arial"/>
          <a:sym typeface="Arial"/>
        </a:defRPr>
      </a:lvl2pPr>
      <a:lvl3pPr algn="ctr" defTabSz="4389437">
        <a:defRPr sz="21100">
          <a:latin typeface="Arial"/>
          <a:ea typeface="Arial"/>
          <a:cs typeface="Arial"/>
          <a:sym typeface="Arial"/>
        </a:defRPr>
      </a:lvl3pPr>
      <a:lvl4pPr algn="ctr" defTabSz="4389437">
        <a:defRPr sz="21100">
          <a:latin typeface="Arial"/>
          <a:ea typeface="Arial"/>
          <a:cs typeface="Arial"/>
          <a:sym typeface="Arial"/>
        </a:defRPr>
      </a:lvl4pPr>
      <a:lvl5pPr algn="ctr" defTabSz="4389437">
        <a:defRPr sz="21100">
          <a:latin typeface="Arial"/>
          <a:ea typeface="Arial"/>
          <a:cs typeface="Arial"/>
          <a:sym typeface="Arial"/>
        </a:defRPr>
      </a:lvl5pPr>
      <a:lvl6pPr indent="457200" algn="ctr" defTabSz="4389437">
        <a:defRPr sz="21100">
          <a:latin typeface="Arial"/>
          <a:ea typeface="Arial"/>
          <a:cs typeface="Arial"/>
          <a:sym typeface="Arial"/>
        </a:defRPr>
      </a:lvl6pPr>
      <a:lvl7pPr indent="914400" algn="ctr" defTabSz="4389437">
        <a:defRPr sz="21100">
          <a:latin typeface="Arial"/>
          <a:ea typeface="Arial"/>
          <a:cs typeface="Arial"/>
          <a:sym typeface="Arial"/>
        </a:defRPr>
      </a:lvl7pPr>
      <a:lvl8pPr indent="1371600" algn="ctr" defTabSz="4389437">
        <a:defRPr sz="21100">
          <a:latin typeface="Arial"/>
          <a:ea typeface="Arial"/>
          <a:cs typeface="Arial"/>
          <a:sym typeface="Arial"/>
        </a:defRPr>
      </a:lvl8pPr>
      <a:lvl9pPr indent="1828800" algn="ctr" defTabSz="4389437">
        <a:defRPr sz="21100">
          <a:latin typeface="Arial"/>
          <a:ea typeface="Arial"/>
          <a:cs typeface="Arial"/>
          <a:sym typeface="Arial"/>
        </a:defRPr>
      </a:lvl9pPr>
    </p:titleStyle>
    <p:bodyStyle>
      <a:lvl1pPr marL="1646238" indent="-1646238" defTabSz="4389437">
        <a:spcBef>
          <a:spcPts val="3600"/>
        </a:spcBef>
        <a:buSzPct val="100000"/>
        <a:buChar char="•"/>
        <a:defRPr sz="15400">
          <a:latin typeface="Arial"/>
          <a:ea typeface="Arial"/>
          <a:cs typeface="Arial"/>
          <a:sym typeface="Arial"/>
        </a:defRPr>
      </a:lvl1pPr>
      <a:lvl2pPr marL="3770241" indent="-1576316" defTabSz="4389437">
        <a:spcBef>
          <a:spcPts val="3600"/>
        </a:spcBef>
        <a:buSzPct val="100000"/>
        <a:buChar char="–"/>
        <a:defRPr sz="15400">
          <a:latin typeface="Arial"/>
          <a:ea typeface="Arial"/>
          <a:cs typeface="Arial"/>
          <a:sym typeface="Arial"/>
        </a:defRPr>
      </a:lvl2pPr>
      <a:lvl3pPr marL="5858413" indent="-1468976" defTabSz="4389437">
        <a:spcBef>
          <a:spcPts val="3600"/>
        </a:spcBef>
        <a:buSzPct val="100000"/>
        <a:buChar char="•"/>
        <a:defRPr sz="15400">
          <a:latin typeface="Arial"/>
          <a:ea typeface="Arial"/>
          <a:cs typeface="Arial"/>
          <a:sym typeface="Arial"/>
        </a:defRPr>
      </a:lvl3pPr>
      <a:lvl4pPr marL="8343073" indent="-1759711" defTabSz="4389437">
        <a:spcBef>
          <a:spcPts val="3600"/>
        </a:spcBef>
        <a:buSzPct val="100000"/>
        <a:buChar char="–"/>
        <a:defRPr sz="15400">
          <a:latin typeface="Arial"/>
          <a:ea typeface="Arial"/>
          <a:cs typeface="Arial"/>
          <a:sym typeface="Arial"/>
        </a:defRPr>
      </a:lvl4pPr>
      <a:lvl5pPr marL="10538586" indent="-1759711" defTabSz="4389437">
        <a:spcBef>
          <a:spcPts val="3600"/>
        </a:spcBef>
        <a:buSzPct val="100000"/>
        <a:buChar char="»"/>
        <a:defRPr sz="15400">
          <a:latin typeface="Arial"/>
          <a:ea typeface="Arial"/>
          <a:cs typeface="Arial"/>
          <a:sym typeface="Arial"/>
        </a:defRPr>
      </a:lvl5pPr>
      <a:lvl6pPr marL="10995786" indent="-1759711" defTabSz="4389437">
        <a:spcBef>
          <a:spcPts val="3600"/>
        </a:spcBef>
        <a:buSzPct val="100000"/>
        <a:buChar char="»"/>
        <a:defRPr sz="15400">
          <a:latin typeface="Arial"/>
          <a:ea typeface="Arial"/>
          <a:cs typeface="Arial"/>
          <a:sym typeface="Arial"/>
        </a:defRPr>
      </a:lvl6pPr>
      <a:lvl7pPr marL="11452986" indent="-1759711" defTabSz="4389437">
        <a:spcBef>
          <a:spcPts val="3600"/>
        </a:spcBef>
        <a:buSzPct val="100000"/>
        <a:buChar char="»"/>
        <a:defRPr sz="15400">
          <a:latin typeface="Arial"/>
          <a:ea typeface="Arial"/>
          <a:cs typeface="Arial"/>
          <a:sym typeface="Arial"/>
        </a:defRPr>
      </a:lvl7pPr>
      <a:lvl8pPr marL="11910186" indent="-1759711" defTabSz="4389437">
        <a:spcBef>
          <a:spcPts val="3600"/>
        </a:spcBef>
        <a:buSzPct val="100000"/>
        <a:buChar char="»"/>
        <a:defRPr sz="15400">
          <a:latin typeface="Arial"/>
          <a:ea typeface="Arial"/>
          <a:cs typeface="Arial"/>
          <a:sym typeface="Arial"/>
        </a:defRPr>
      </a:lvl8pPr>
      <a:lvl9pPr marL="12367386" indent="-1759711" defTabSz="4389437">
        <a:spcBef>
          <a:spcPts val="3600"/>
        </a:spcBef>
        <a:buSzPct val="100000"/>
        <a:buChar char="»"/>
        <a:defRPr sz="15400">
          <a:latin typeface="Arial"/>
          <a:ea typeface="Arial"/>
          <a:cs typeface="Arial"/>
          <a:sym typeface="Arial"/>
        </a:defRPr>
      </a:lvl9pPr>
    </p:bodyStyle>
    <p:otherStyle>
      <a:lvl1pPr algn="r" defTabSz="4389437">
        <a:defRPr sz="6700">
          <a:solidFill>
            <a:schemeClr val="tx1"/>
          </a:solidFill>
          <a:latin typeface="+mn-lt"/>
          <a:ea typeface="+mn-ea"/>
          <a:cs typeface="+mn-cs"/>
          <a:sym typeface="Arial"/>
        </a:defRPr>
      </a:lvl1pPr>
      <a:lvl2pPr indent="457200" algn="r" defTabSz="4389437">
        <a:defRPr sz="6700">
          <a:solidFill>
            <a:schemeClr val="tx1"/>
          </a:solidFill>
          <a:latin typeface="+mn-lt"/>
          <a:ea typeface="+mn-ea"/>
          <a:cs typeface="+mn-cs"/>
          <a:sym typeface="Arial"/>
        </a:defRPr>
      </a:lvl2pPr>
      <a:lvl3pPr indent="914400" algn="r" defTabSz="4389437">
        <a:defRPr sz="6700">
          <a:solidFill>
            <a:schemeClr val="tx1"/>
          </a:solidFill>
          <a:latin typeface="+mn-lt"/>
          <a:ea typeface="+mn-ea"/>
          <a:cs typeface="+mn-cs"/>
          <a:sym typeface="Arial"/>
        </a:defRPr>
      </a:lvl3pPr>
      <a:lvl4pPr indent="1371600" algn="r" defTabSz="4389437">
        <a:defRPr sz="6700">
          <a:solidFill>
            <a:schemeClr val="tx1"/>
          </a:solidFill>
          <a:latin typeface="+mn-lt"/>
          <a:ea typeface="+mn-ea"/>
          <a:cs typeface="+mn-cs"/>
          <a:sym typeface="Arial"/>
        </a:defRPr>
      </a:lvl4pPr>
      <a:lvl5pPr indent="1828800" algn="r" defTabSz="4389437">
        <a:defRPr sz="6700">
          <a:solidFill>
            <a:schemeClr val="tx1"/>
          </a:solidFill>
          <a:latin typeface="+mn-lt"/>
          <a:ea typeface="+mn-ea"/>
          <a:cs typeface="+mn-cs"/>
          <a:sym typeface="Arial"/>
        </a:defRPr>
      </a:lvl5pPr>
      <a:lvl6pPr indent="2286000" algn="r" defTabSz="4389437">
        <a:defRPr sz="6700">
          <a:solidFill>
            <a:schemeClr val="tx1"/>
          </a:solidFill>
          <a:latin typeface="+mn-lt"/>
          <a:ea typeface="+mn-ea"/>
          <a:cs typeface="+mn-cs"/>
          <a:sym typeface="Arial"/>
        </a:defRPr>
      </a:lvl6pPr>
      <a:lvl7pPr indent="2743200" algn="r" defTabSz="4389437">
        <a:defRPr sz="6700">
          <a:solidFill>
            <a:schemeClr val="tx1"/>
          </a:solidFill>
          <a:latin typeface="+mn-lt"/>
          <a:ea typeface="+mn-ea"/>
          <a:cs typeface="+mn-cs"/>
          <a:sym typeface="Arial"/>
        </a:defRPr>
      </a:lvl7pPr>
      <a:lvl8pPr indent="3200400" algn="r" defTabSz="4389437">
        <a:defRPr sz="6700">
          <a:solidFill>
            <a:schemeClr val="tx1"/>
          </a:solidFill>
          <a:latin typeface="+mn-lt"/>
          <a:ea typeface="+mn-ea"/>
          <a:cs typeface="+mn-cs"/>
          <a:sym typeface="Arial"/>
        </a:defRPr>
      </a:lvl8pPr>
      <a:lvl9pPr indent="3657600" algn="r" defTabSz="4389437">
        <a:defRPr sz="6700">
          <a:solidFill>
            <a:schemeClr val="tx1"/>
          </a:solidFill>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diagramQuickStyle" Target="../diagrams/quickStyle1.xml"/><Relationship Id="rId13" Type="http://schemas.openxmlformats.org/officeDocument/2006/relationships/image" Target="../media/image7.jpeg"/><Relationship Id="rId18" Type="http://schemas.openxmlformats.org/officeDocument/2006/relationships/chart" Target="../charts/chart1.xml"/><Relationship Id="rId3" Type="http://schemas.openxmlformats.org/officeDocument/2006/relationships/image" Target="../media/image2.png"/><Relationship Id="rId7" Type="http://schemas.openxmlformats.org/officeDocument/2006/relationships/diagramLayout" Target="../diagrams/layout1.xml"/><Relationship Id="rId12" Type="http://schemas.openxmlformats.org/officeDocument/2006/relationships/image" Target="../media/image6.jpeg"/><Relationship Id="rId17" Type="http://schemas.openxmlformats.org/officeDocument/2006/relationships/image" Target="../media/image11.png"/><Relationship Id="rId2" Type="http://schemas.openxmlformats.org/officeDocument/2006/relationships/image" Target="../media/image1.png"/><Relationship Id="rId16"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diagramData" Target="../diagrams/data1.xml"/><Relationship Id="rId11" Type="http://schemas.openxmlformats.org/officeDocument/2006/relationships/image" Target="../media/image5.png"/><Relationship Id="rId5" Type="http://schemas.openxmlformats.org/officeDocument/2006/relationships/image" Target="../media/image4.png"/><Relationship Id="rId15" Type="http://schemas.openxmlformats.org/officeDocument/2006/relationships/image" Target="../media/image9.png"/><Relationship Id="rId10" Type="http://schemas.microsoft.com/office/2007/relationships/diagramDrawing" Target="../diagrams/drawing1.xml"/><Relationship Id="rId19" Type="http://schemas.openxmlformats.org/officeDocument/2006/relationships/chart" Target="../charts/chart2.xml"/><Relationship Id="rId4" Type="http://schemas.openxmlformats.org/officeDocument/2006/relationships/image" Target="../media/image3.png"/><Relationship Id="rId9" Type="http://schemas.openxmlformats.org/officeDocument/2006/relationships/diagramColors" Target="../diagrams/colors1.xml"/><Relationship Id="rId1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30" descr="Chart, bubble chart&#10;&#10;Description automatically generated">
            <a:extLst>
              <a:ext uri="{FF2B5EF4-FFF2-40B4-BE49-F238E27FC236}">
                <a16:creationId xmlns:a16="http://schemas.microsoft.com/office/drawing/2014/main" id="{5F0D3A10-43D0-E458-98F5-58A1E7DEFBFD}"/>
              </a:ext>
            </a:extLst>
          </p:cNvPr>
          <p:cNvPicPr>
            <a:picLocks noChangeAspect="1"/>
          </p:cNvPicPr>
          <p:nvPr/>
        </p:nvPicPr>
        <p:blipFill>
          <a:blip r:embed="rId2"/>
          <a:stretch>
            <a:fillRect/>
          </a:stretch>
        </p:blipFill>
        <p:spPr>
          <a:xfrm>
            <a:off x="15097556" y="14665506"/>
            <a:ext cx="13716000" cy="7913216"/>
          </a:xfrm>
          <a:prstGeom prst="rect">
            <a:avLst/>
          </a:prstGeom>
        </p:spPr>
      </p:pic>
      <p:sp>
        <p:nvSpPr>
          <p:cNvPr id="49" name="Shape 49"/>
          <p:cNvSpPr/>
          <p:nvPr/>
        </p:nvSpPr>
        <p:spPr>
          <a:xfrm>
            <a:off x="3656215" y="898935"/>
            <a:ext cx="36264490" cy="3985706"/>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lvl="0" algn="ctr" defTabSz="915987">
              <a:lnSpc>
                <a:spcPct val="150000"/>
              </a:lnSpc>
              <a:defRPr sz="1800"/>
            </a:pPr>
            <a:r>
              <a:rPr lang="en-US" sz="5400" b="1" dirty="0">
                <a:solidFill>
                  <a:srgbClr val="0033CC"/>
                </a:solidFill>
                <a:latin typeface="Arial" panose="020B0604020202020204" pitchFamily="34" charset="0"/>
                <a:cs typeface="Arial" panose="020B0604020202020204" pitchFamily="34" charset="0"/>
              </a:rPr>
              <a:t>Ethnopharmacology of Bejuco de Indio (</a:t>
            </a:r>
            <a:r>
              <a:rPr lang="en-US" sz="5400" b="1" i="1" dirty="0">
                <a:solidFill>
                  <a:srgbClr val="0033CC"/>
                </a:solidFill>
                <a:latin typeface="Arial" panose="020B0604020202020204" pitchFamily="34" charset="0"/>
                <a:cs typeface="Arial" panose="020B0604020202020204" pitchFamily="34" charset="0"/>
              </a:rPr>
              <a:t>Gouania lupuloides</a:t>
            </a:r>
            <a:r>
              <a:rPr lang="en-US" sz="5400" b="1" dirty="0">
                <a:solidFill>
                  <a:srgbClr val="0033CC"/>
                </a:solidFill>
                <a:latin typeface="Arial" panose="020B0604020202020204" pitchFamily="34" charset="0"/>
                <a:cs typeface="Arial" panose="020B0604020202020204" pitchFamily="34" charset="0"/>
              </a:rPr>
              <a:t>), a Caribbean Medicinal Plant Used for Oral Health</a:t>
            </a:r>
          </a:p>
          <a:p>
            <a:pPr algn="ctr" rtl="0"/>
            <a:r>
              <a:rPr lang="en-US" sz="4400" dirty="0">
                <a:latin typeface="Arial" panose="020B0604020202020204" pitchFamily="34" charset="0"/>
                <a:cs typeface="Arial" panose="020B0604020202020204" pitchFamily="34" charset="0"/>
              </a:rPr>
              <a:t>Jood Abuali</a:t>
            </a:r>
            <a:r>
              <a:rPr lang="en-US" sz="4400" baseline="30000" dirty="0">
                <a:latin typeface="Arial" panose="020B0604020202020204" pitchFamily="34" charset="0"/>
                <a:cs typeface="Arial" panose="020B0604020202020204" pitchFamily="34" charset="0"/>
              </a:rPr>
              <a:t>a</a:t>
            </a:r>
            <a:r>
              <a:rPr lang="en-US" sz="4400" dirty="0">
                <a:latin typeface="Arial" panose="020B0604020202020204" pitchFamily="34" charset="0"/>
                <a:cs typeface="Arial" panose="020B0604020202020204" pitchFamily="34" charset="0"/>
              </a:rPr>
              <a:t>, Ella Vardeman</a:t>
            </a:r>
            <a:r>
              <a:rPr lang="en-US" sz="4400" baseline="30000" dirty="0">
                <a:latin typeface="Arial" panose="020B0604020202020204" pitchFamily="34" charset="0"/>
                <a:cs typeface="Arial" panose="020B0604020202020204" pitchFamily="34" charset="0"/>
              </a:rPr>
              <a:t>a,b,c</a:t>
            </a:r>
            <a:r>
              <a:rPr lang="en-US" sz="4400" dirty="0">
                <a:latin typeface="Arial" panose="020B0604020202020204" pitchFamily="34" charset="0"/>
                <a:cs typeface="Arial" panose="020B0604020202020204" pitchFamily="34" charset="0"/>
              </a:rPr>
              <a:t>, Ina Vandebroek</a:t>
            </a:r>
            <a:r>
              <a:rPr lang="en-US" sz="4400" baseline="30000" dirty="0">
                <a:latin typeface="Arial" panose="020B0604020202020204" pitchFamily="34" charset="0"/>
                <a:cs typeface="Arial" panose="020B0604020202020204" pitchFamily="34" charset="0"/>
              </a:rPr>
              <a:t> b,c,d </a:t>
            </a:r>
            <a:r>
              <a:rPr lang="en-US" sz="4400" dirty="0">
                <a:latin typeface="Arial" panose="020B0604020202020204" pitchFamily="34" charset="0"/>
                <a:cs typeface="Arial" panose="020B0604020202020204" pitchFamily="34" charset="0"/>
              </a:rPr>
              <a:t>, Edward Kennelly</a:t>
            </a:r>
            <a:r>
              <a:rPr lang="en-US" sz="4400" baseline="30000" dirty="0">
                <a:latin typeface="Arial" panose="020B0604020202020204" pitchFamily="34" charset="0"/>
                <a:cs typeface="Arial" panose="020B0604020202020204" pitchFamily="34" charset="0"/>
              </a:rPr>
              <a:t>a,c</a:t>
            </a:r>
            <a:endParaRPr lang="en-US" sz="4400" dirty="0">
              <a:solidFill>
                <a:srgbClr val="007D00"/>
              </a:solidFill>
              <a:latin typeface="Arial" panose="020B0604020202020204" pitchFamily="34" charset="0"/>
              <a:ea typeface="Arial Narrow"/>
              <a:cs typeface="Arial" panose="020B0604020202020204" pitchFamily="34" charset="0"/>
              <a:sym typeface="Arial Narrow"/>
            </a:endParaRPr>
          </a:p>
          <a:p>
            <a:pPr algn="ctr" rtl="0"/>
            <a:r>
              <a:rPr lang="en-US" sz="3200" b="1" dirty="0">
                <a:latin typeface="Arial" panose="020B0604020202020204" pitchFamily="34" charset="0"/>
                <a:cs typeface="Arial" panose="020B0604020202020204" pitchFamily="34" charset="0"/>
              </a:rPr>
              <a:t> </a:t>
            </a:r>
            <a:r>
              <a:rPr lang="en-US" sz="3200" baseline="30000" dirty="0">
                <a:latin typeface="Arial" panose="020B0604020202020204" pitchFamily="34" charset="0"/>
                <a:cs typeface="Arial" panose="020B0604020202020204" pitchFamily="34" charset="0"/>
              </a:rPr>
              <a:t>a</a:t>
            </a:r>
            <a:r>
              <a:rPr lang="en-US" sz="3200" dirty="0">
                <a:latin typeface="Arial" panose="020B0604020202020204" pitchFamily="34" charset="0"/>
                <a:cs typeface="Arial" panose="020B0604020202020204" pitchFamily="34" charset="0"/>
              </a:rPr>
              <a:t>Department of Biological Sciences, Lehman College, City University of New York, Bronx, NY 10468, USA</a:t>
            </a:r>
          </a:p>
          <a:p>
            <a:pPr algn="ctr" rtl="0"/>
            <a:r>
              <a:rPr lang="en-US" sz="3200" baseline="30000" dirty="0">
                <a:latin typeface="Arial" panose="020B0604020202020204" pitchFamily="34" charset="0"/>
                <a:cs typeface="Arial" panose="020B0604020202020204" pitchFamily="34" charset="0"/>
              </a:rPr>
              <a:t>b</a:t>
            </a:r>
            <a:r>
              <a:rPr lang="en-US" sz="3200" dirty="0">
                <a:latin typeface="Arial" panose="020B0604020202020204" pitchFamily="34" charset="0"/>
                <a:cs typeface="Arial" panose="020B0604020202020204" pitchFamily="34" charset="0"/>
              </a:rPr>
              <a:t>The New York Botanical Garden, 2900 Southern Blvd, The Bronx, NY 10458, USA </a:t>
            </a:r>
          </a:p>
          <a:p>
            <a:pPr algn="ctr" rtl="0"/>
            <a:r>
              <a:rPr lang="en-US" sz="3200" baseline="30000" dirty="0">
                <a:latin typeface="Arial" panose="020B0604020202020204" pitchFamily="34" charset="0"/>
                <a:cs typeface="Arial" panose="020B0604020202020204" pitchFamily="34" charset="0"/>
              </a:rPr>
              <a:t>c</a:t>
            </a:r>
            <a:r>
              <a:rPr lang="en-US" sz="3200" dirty="0">
                <a:latin typeface="Arial" panose="020B0604020202020204" pitchFamily="34" charset="0"/>
                <a:cs typeface="Arial" panose="020B0604020202020204" pitchFamily="34" charset="0"/>
              </a:rPr>
              <a:t>PhD Program in Biology, The Graduate Center, City University of New York, 365 Fifth Ave., NY 10016, USA </a:t>
            </a:r>
          </a:p>
          <a:p>
            <a:pPr algn="ctr"/>
            <a:r>
              <a:rPr lang="en-US" sz="3200" baseline="30000" dirty="0">
                <a:latin typeface="Arial" panose="020B0604020202020204" pitchFamily="34" charset="0"/>
                <a:cs typeface="Arial" panose="020B0604020202020204" pitchFamily="34" charset="0"/>
              </a:rPr>
              <a:t>d</a:t>
            </a:r>
            <a:r>
              <a:rPr lang="en-US" sz="3200" dirty="0">
                <a:latin typeface="Arial" panose="020B0604020202020204" pitchFamily="34" charset="0"/>
                <a:cs typeface="Arial" panose="020B0604020202020204" pitchFamily="34" charset="0"/>
              </a:rPr>
              <a:t>Department of Life Sciences and Natural Products Institute, The University of the West Indies Mona, Kingston 7, Jamaica, West Indies</a:t>
            </a:r>
            <a:endParaRPr lang="en-US" sz="3200" dirty="0">
              <a:solidFill>
                <a:srgbClr val="007D00"/>
              </a:solidFill>
              <a:latin typeface="Arial" panose="020B0604020202020204" pitchFamily="34" charset="0"/>
              <a:cs typeface="Arial" panose="020B0604020202020204" pitchFamily="34" charset="0"/>
            </a:endParaRPr>
          </a:p>
        </p:txBody>
      </p:sp>
      <p:sp>
        <p:nvSpPr>
          <p:cNvPr id="50" name="Shape 50"/>
          <p:cNvSpPr/>
          <p:nvPr/>
        </p:nvSpPr>
        <p:spPr>
          <a:xfrm>
            <a:off x="29399042" y="25563966"/>
            <a:ext cx="13716000" cy="768096"/>
          </a:xfrm>
          <a:prstGeom prst="rect">
            <a:avLst/>
          </a:prstGeom>
          <a:solidFill>
            <a:srgbClr val="0D4E96"/>
          </a:solidFill>
          <a:ln w="12700">
            <a:miter lim="400000"/>
          </a:ln>
          <a:effectLst>
            <a:outerShdw blurRad="12700" dist="85194" dir="1593903" rotWithShape="0">
              <a:srgbClr val="FFFF99"/>
            </a:outerShdw>
          </a:effectLst>
          <a:extLst>
            <a:ext uri="{C572A759-6A51-4108-AA02-DFA0A04FC94B}">
              <ma14:wrappingTextBoxFlag xmlns:ma14="http://schemas.microsoft.com/office/mac/drawingml/2011/main" xmlns="" val="1"/>
            </a:ext>
          </a:extLst>
        </p:spPr>
        <p:txBody>
          <a:bodyPr lIns="0" tIns="0" rIns="0" bIns="0">
            <a:spAutoFit/>
          </a:bodyPr>
          <a:lstStyle>
            <a:lvl1pPr algn="ctr" defTabSz="915987">
              <a:defRPr sz="5000" b="1">
                <a:solidFill>
                  <a:srgbClr val="FFFFFF"/>
                </a:solidFill>
                <a:latin typeface="Arial Narrow"/>
                <a:ea typeface="Arial Narrow"/>
                <a:cs typeface="Arial Narrow"/>
                <a:sym typeface="Arial Narrow"/>
              </a:defRPr>
            </a:lvl1pPr>
          </a:lstStyle>
          <a:p>
            <a:pPr lvl="0">
              <a:defRPr sz="1800" b="0">
                <a:solidFill>
                  <a:srgbClr val="000000"/>
                </a:solidFill>
              </a:defRPr>
            </a:pPr>
            <a:r>
              <a:rPr sz="5000" b="1" dirty="0">
                <a:solidFill>
                  <a:srgbClr val="FFFFFF"/>
                </a:solidFill>
              </a:rPr>
              <a:t>REFERENCES</a:t>
            </a:r>
          </a:p>
        </p:txBody>
      </p:sp>
      <p:sp>
        <p:nvSpPr>
          <p:cNvPr id="51" name="Shape 51"/>
          <p:cNvSpPr/>
          <p:nvPr/>
        </p:nvSpPr>
        <p:spPr>
          <a:xfrm>
            <a:off x="685800" y="5859207"/>
            <a:ext cx="13716000" cy="769441"/>
          </a:xfrm>
          <a:prstGeom prst="rect">
            <a:avLst/>
          </a:prstGeom>
          <a:solidFill>
            <a:srgbClr val="0D4E96"/>
          </a:solidFill>
          <a:ln w="12700">
            <a:miter lim="400000"/>
          </a:ln>
          <a:effectLst>
            <a:outerShdw blurRad="12700" dist="85194" dir="1593903" rotWithShape="0">
              <a:srgbClr val="FFFF99"/>
            </a:outerShdw>
          </a:effectLst>
          <a:extLst>
            <a:ext uri="{C572A759-6A51-4108-AA02-DFA0A04FC94B}">
              <ma14:wrappingTextBoxFlag xmlns:ma14="http://schemas.microsoft.com/office/mac/drawingml/2011/main" xmlns="" val="1"/>
            </a:ext>
          </a:extLst>
        </p:spPr>
        <p:txBody>
          <a:bodyPr wrap="square" lIns="0" tIns="0" rIns="0" bIns="0">
            <a:spAutoFit/>
          </a:bodyPr>
          <a:lstStyle>
            <a:lvl1pPr algn="ctr" defTabSz="915987">
              <a:defRPr sz="5000" b="1">
                <a:solidFill>
                  <a:srgbClr val="FFFFFF"/>
                </a:solidFill>
                <a:latin typeface="Arial Narrow"/>
                <a:ea typeface="Arial Narrow"/>
                <a:cs typeface="Arial Narrow"/>
                <a:sym typeface="Arial Narrow"/>
              </a:defRPr>
            </a:lvl1pPr>
          </a:lstStyle>
          <a:p>
            <a:pPr lvl="0">
              <a:defRPr sz="1800" b="0">
                <a:solidFill>
                  <a:srgbClr val="000000"/>
                </a:solidFill>
              </a:defRPr>
            </a:pPr>
            <a:r>
              <a:rPr lang="en-US" sz="5000" b="1" dirty="0">
                <a:solidFill>
                  <a:srgbClr val="FFFFFF"/>
                </a:solidFill>
              </a:rPr>
              <a:t>INTRODUCTION</a:t>
            </a:r>
            <a:endParaRPr sz="5000" b="1" dirty="0">
              <a:solidFill>
                <a:srgbClr val="FFFFFF"/>
              </a:solidFill>
            </a:endParaRPr>
          </a:p>
        </p:txBody>
      </p:sp>
      <p:sp>
        <p:nvSpPr>
          <p:cNvPr id="53" name="Shape 53"/>
          <p:cNvSpPr/>
          <p:nvPr/>
        </p:nvSpPr>
        <p:spPr>
          <a:xfrm>
            <a:off x="796070" y="6700676"/>
            <a:ext cx="13716000" cy="11910953"/>
          </a:xfrm>
          <a:prstGeom prst="rect">
            <a:avLst/>
          </a:prstGeom>
          <a:ln w="12700">
            <a:miter lim="400000"/>
          </a:ln>
          <a:extLst>
            <a:ext uri="{C572A759-6A51-4108-AA02-DFA0A04FC94B}">
              <ma14:wrappingTextBoxFlag xmlns:ma14="http://schemas.microsoft.com/office/mac/drawingml/2011/main" xmlns="" val="1"/>
            </a:ext>
          </a:extLst>
        </p:spPr>
        <p:txBody>
          <a:bodyPr wrap="square" lIns="45719" tIns="45720" rIns="45719" bIns="45720" anchor="t">
            <a:spAutoFit/>
          </a:bodyPr>
          <a:lstStyle/>
          <a:p>
            <a:pPr algn="just" rtl="0"/>
            <a:r>
              <a:rPr lang="en-US" sz="3200" dirty="0">
                <a:solidFill>
                  <a:srgbClr val="000000"/>
                </a:solidFill>
              </a:rPr>
              <a:t>Throughout the Caribbean, </a:t>
            </a:r>
            <a:r>
              <a:rPr lang="en-US" sz="3200" i="1" dirty="0">
                <a:solidFill>
                  <a:srgbClr val="000000"/>
                </a:solidFill>
              </a:rPr>
              <a:t>Gouania lupuloides</a:t>
            </a:r>
            <a:r>
              <a:rPr lang="en-US" sz="3200" dirty="0">
                <a:solidFill>
                  <a:srgbClr val="000000"/>
                </a:solidFill>
              </a:rPr>
              <a:t> (L.) Urb. (Rhamnaceae), is commonly used as a chew stick to clean teeth, remove plaque, and massage gums. Previous research has established that </a:t>
            </a:r>
            <a:r>
              <a:rPr lang="en-US" sz="3200" i="1" dirty="0">
                <a:solidFill>
                  <a:srgbClr val="000000"/>
                </a:solidFill>
              </a:rPr>
              <a:t>G. lupuloides</a:t>
            </a:r>
            <a:r>
              <a:rPr lang="en-US" sz="3200" dirty="0">
                <a:solidFill>
                  <a:srgbClr val="000000"/>
                </a:solidFill>
              </a:rPr>
              <a:t> contains antimicrobial compounds that support its traditional use. </a:t>
            </a:r>
            <a:r>
              <a:rPr lang="en-US" sz="3200" i="1" dirty="0">
                <a:solidFill>
                  <a:srgbClr val="000000"/>
                </a:solidFill>
              </a:rPr>
              <a:t>Gouania lupuloides</a:t>
            </a:r>
            <a:r>
              <a:rPr lang="en-US" sz="3200" dirty="0">
                <a:solidFill>
                  <a:srgbClr val="000000"/>
                </a:solidFill>
              </a:rPr>
              <a:t> is frequently sold as bejuco de Indio in Spanish language Caribbean herbal markets (botánicas) in New York City (NYC). However, as with other herbs of commerce, there is a possibility that chew sticks sold as bejuco de indio are not actually </a:t>
            </a:r>
            <a:r>
              <a:rPr lang="en-US" sz="3200" i="1" dirty="0">
                <a:solidFill>
                  <a:srgbClr val="000000"/>
                </a:solidFill>
              </a:rPr>
              <a:t>G. lupuloides</a:t>
            </a:r>
            <a:r>
              <a:rPr lang="en-US" sz="3200" dirty="0">
                <a:solidFill>
                  <a:srgbClr val="000000"/>
                </a:solidFill>
              </a:rPr>
              <a:t>. The overall aim of this research is to understand the phytochemistry and traditional knowledge of </a:t>
            </a:r>
            <a:r>
              <a:rPr lang="en-US" sz="3200" i="1" dirty="0">
                <a:solidFill>
                  <a:srgbClr val="000000"/>
                </a:solidFill>
              </a:rPr>
              <a:t>G. lupuloides</a:t>
            </a:r>
            <a:r>
              <a:rPr lang="en-US" sz="3200" dirty="0">
                <a:solidFill>
                  <a:srgbClr val="000000"/>
                </a:solidFill>
              </a:rPr>
              <a:t> as it is used in NYC, and to authenticate its botanical identity in commerce. We observed morphological differences between </a:t>
            </a:r>
            <a:r>
              <a:rPr lang="en-US" sz="3200" i="1" dirty="0">
                <a:solidFill>
                  <a:srgbClr val="000000"/>
                </a:solidFill>
              </a:rPr>
              <a:t>G. lupuloides</a:t>
            </a:r>
            <a:r>
              <a:rPr lang="en-US" sz="3200" dirty="0">
                <a:solidFill>
                  <a:srgbClr val="000000"/>
                </a:solidFill>
              </a:rPr>
              <a:t> type specimens and chew sticks sold as bejuco de Indio that may indicate adulteration. Dammarane saponins, such as gouanoside B, which are distinctive of </a:t>
            </a:r>
            <a:r>
              <a:rPr lang="en-US" sz="3200" i="1" dirty="0">
                <a:solidFill>
                  <a:srgbClr val="000000"/>
                </a:solidFill>
              </a:rPr>
              <a:t>G. lupuloides</a:t>
            </a:r>
            <a:r>
              <a:rPr lang="en-US" sz="3200" dirty="0">
                <a:solidFill>
                  <a:srgbClr val="000000"/>
                </a:solidFill>
              </a:rPr>
              <a:t>, have been tentatively identified in type specimens using UPLC-QTOF-MS. Principle component analysis indicates that at least three of the chew stick samples collected as bejuco de Indio are chemically distinct from </a:t>
            </a:r>
            <a:r>
              <a:rPr lang="en-US" sz="3200" i="1" dirty="0">
                <a:solidFill>
                  <a:srgbClr val="000000"/>
                </a:solidFill>
              </a:rPr>
              <a:t>G. lupuloides </a:t>
            </a:r>
            <a:r>
              <a:rPr lang="en-US" sz="3200" dirty="0">
                <a:solidFill>
                  <a:srgbClr val="000000"/>
                </a:solidFill>
              </a:rPr>
              <a:t>type specimens. Our phytochemical analysis aims to characterize a chemical fingerprint typical of </a:t>
            </a:r>
            <a:r>
              <a:rPr lang="en-US" sz="3200" i="1" dirty="0">
                <a:solidFill>
                  <a:srgbClr val="000000"/>
                </a:solidFill>
              </a:rPr>
              <a:t>G. lupuloides</a:t>
            </a:r>
            <a:r>
              <a:rPr lang="en-US" sz="3200" dirty="0">
                <a:solidFill>
                  <a:srgbClr val="000000"/>
                </a:solidFill>
              </a:rPr>
              <a:t> to aid in the chemotaxonomic identification of unknown chew sticks. Additionally, </a:t>
            </a:r>
            <a:r>
              <a:rPr lang="en-US" sz="3200" i="1" dirty="0">
                <a:solidFill>
                  <a:srgbClr val="000000"/>
                </a:solidFill>
              </a:rPr>
              <a:t>G. lupuloides</a:t>
            </a:r>
            <a:r>
              <a:rPr lang="en-US" sz="3200" dirty="0">
                <a:solidFill>
                  <a:srgbClr val="000000"/>
                </a:solidFill>
              </a:rPr>
              <a:t> extracts are being screened against microbes related to its other documented medicinal uses in the Caribbean. An ethnobotanical survey is also being conducted to understand how </a:t>
            </a:r>
            <a:r>
              <a:rPr lang="en-US" sz="3200" i="1" dirty="0">
                <a:solidFill>
                  <a:srgbClr val="000000"/>
                </a:solidFill>
              </a:rPr>
              <a:t>G. lupuloides</a:t>
            </a:r>
            <a:r>
              <a:rPr lang="en-US" sz="3200" dirty="0">
                <a:solidFill>
                  <a:srgbClr val="000000"/>
                </a:solidFill>
              </a:rPr>
              <a:t>, and other herbs of commerce, are used in the NYC area for oral health.</a:t>
            </a:r>
            <a:endParaRPr lang="en-US" sz="3200" dirty="0"/>
          </a:p>
        </p:txBody>
      </p:sp>
      <p:sp>
        <p:nvSpPr>
          <p:cNvPr id="54" name="Shape 54"/>
          <p:cNvSpPr/>
          <p:nvPr/>
        </p:nvSpPr>
        <p:spPr>
          <a:xfrm>
            <a:off x="654050" y="778000"/>
            <a:ext cx="42703750" cy="4724400"/>
          </a:xfrm>
          <a:prstGeom prst="roundRect">
            <a:avLst>
              <a:gd name="adj" fmla="val 12037"/>
            </a:avLst>
          </a:prstGeom>
          <a:ln w="127000">
            <a:solidFill>
              <a:srgbClr val="0D4E96"/>
            </a:solidFill>
            <a:round/>
          </a:ln>
        </p:spPr>
        <p:txBody>
          <a:bodyPr lIns="0" tIns="0" rIns="0" bIns="0" anchor="ctr"/>
          <a:lstStyle/>
          <a:p>
            <a:pPr lvl="0" algn="ctr">
              <a:defRPr sz="2000">
                <a:solidFill>
                  <a:srgbClr val="FFFFFF"/>
                </a:solidFill>
                <a:latin typeface="Times New Roman"/>
                <a:ea typeface="Times New Roman"/>
                <a:cs typeface="Times New Roman"/>
                <a:sym typeface="Times New Roman"/>
              </a:defRPr>
            </a:pPr>
            <a:endParaRPr dirty="0"/>
          </a:p>
        </p:txBody>
      </p:sp>
      <p:pic>
        <p:nvPicPr>
          <p:cNvPr id="56" name="image3.png"/>
          <p:cNvPicPr/>
          <p:nvPr/>
        </p:nvPicPr>
        <p:blipFill>
          <a:blip r:embed="rId3"/>
          <a:stretch>
            <a:fillRect/>
          </a:stretch>
        </p:blipFill>
        <p:spPr>
          <a:xfrm>
            <a:off x="1237807" y="2025804"/>
            <a:ext cx="8104189" cy="2344739"/>
          </a:xfrm>
          <a:prstGeom prst="rect">
            <a:avLst/>
          </a:prstGeom>
          <a:ln w="12700">
            <a:miter lim="400000"/>
          </a:ln>
        </p:spPr>
      </p:pic>
      <p:sp>
        <p:nvSpPr>
          <p:cNvPr id="63" name="Shape 63"/>
          <p:cNvSpPr/>
          <p:nvPr/>
        </p:nvSpPr>
        <p:spPr>
          <a:xfrm>
            <a:off x="29399047" y="26496338"/>
            <a:ext cx="13715995" cy="3046988"/>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lvl="0" defTabSz="4389437">
              <a:defRPr sz="1800"/>
            </a:pPr>
            <a:r>
              <a:rPr lang="en-US" sz="1200" dirty="0"/>
              <a:t>Baker, D. A., Stevenson, D. W., &amp; Little, D. P. (2012). DNA barcode identification of black cohosh herbal dietary supplements. </a:t>
            </a:r>
            <a:r>
              <a:rPr lang="en-US" sz="1200" i="1" dirty="0"/>
              <a:t>Journal of AOAC International</a:t>
            </a:r>
            <a:r>
              <a:rPr lang="en-US" sz="1200" dirty="0"/>
              <a:t>, </a:t>
            </a:r>
            <a:r>
              <a:rPr lang="en-US" sz="1200" i="1" dirty="0"/>
              <a:t>95</a:t>
            </a:r>
            <a:r>
              <a:rPr lang="en-US" sz="1200" dirty="0"/>
              <a:t>(4), 1023-1034.</a:t>
            </a:r>
          </a:p>
          <a:p>
            <a:endParaRPr lang="en-US" sz="1200" dirty="0"/>
          </a:p>
          <a:p>
            <a:r>
              <a:rPr lang="en-US" sz="1200" dirty="0"/>
              <a:t>BARBADOS: Without data (lectotype: Plukenet, Phytographia t. 201(4). 1692). EPITYPE: BARBADOS: Kendal Gully, 24 Mar 1937, McIntosh 333 (epitype: K). Lecto- and epitypified by Pool, Ann. Missouri Bot. Gard 99: 520. 2014.</a:t>
            </a:r>
          </a:p>
          <a:p>
            <a:endParaRPr lang="en-US" sz="1200" dirty="0"/>
          </a:p>
          <a:p>
            <a:r>
              <a:rPr lang="en-US" sz="1200" dirty="0"/>
              <a:t>Elvin-Lewis M. (1983) The antibiotic and healing potential of plants used for teeth cleaning. In: The Anthropology of Medicine.</a:t>
            </a:r>
          </a:p>
          <a:p>
            <a:r>
              <a:rPr lang="en-US" sz="1200" dirty="0"/>
              <a:t>Romanucci-Ross L, Moerman D, Tancredi L (Eds). South Hadley, MA, Praeger, pp. 201-220.</a:t>
            </a:r>
          </a:p>
          <a:p>
            <a:endParaRPr lang="en-US" sz="1200" dirty="0"/>
          </a:p>
          <a:p>
            <a:pPr defTabSz="4389437">
              <a:defRPr sz="1800"/>
            </a:pPr>
            <a:r>
              <a:rPr lang="en-US" sz="1200" dirty="0"/>
              <a:t>ETHNOBOTANY AND FLORISTICS OF BELIZE.” </a:t>
            </a:r>
            <a:r>
              <a:rPr lang="en-US" sz="1200" i="1" dirty="0"/>
              <a:t>NYBG</a:t>
            </a:r>
            <a:r>
              <a:rPr lang="en-US" sz="1200" dirty="0"/>
              <a:t>, The New York Botanical Garden, https://www.nybg.org/bsci/belize/Gouania_lupuloides.html. </a:t>
            </a:r>
          </a:p>
          <a:p>
            <a:pPr lvl="0" defTabSz="4389437">
              <a:defRPr sz="1800"/>
            </a:pPr>
            <a:endParaRPr lang="en-US" sz="1200" dirty="0"/>
          </a:p>
          <a:p>
            <a:r>
              <a:rPr lang="en-US" sz="1200" dirty="0"/>
              <a:t>Kennelly, Edward James. 1993. The ethnobotany and ethnopharmacology of Gouania lupuloides. Washington University, 256 pp. D.A. 54(6):2849-B. Order no. DA9330243.</a:t>
            </a:r>
          </a:p>
          <a:p>
            <a:endParaRPr lang="en-US" sz="1200" dirty="0"/>
          </a:p>
          <a:p>
            <a:r>
              <a:rPr lang="en-US" sz="1200" dirty="0"/>
              <a:t>Lewis WH, Elvin-Lewis MPF. (2003) Medical Botany; Plants Affecting Human Health (2nd ed). Hoboken, NJ, John Wiley &amp;</a:t>
            </a:r>
          </a:p>
          <a:p>
            <a:r>
              <a:rPr lang="en-US" sz="1200" dirty="0"/>
              <a:t>Sons.</a:t>
            </a:r>
          </a:p>
          <a:p>
            <a:endParaRPr lang="en-US" sz="1200" dirty="0"/>
          </a:p>
          <a:p>
            <a:endParaRPr lang="en-US" sz="1200" dirty="0"/>
          </a:p>
        </p:txBody>
      </p:sp>
      <p:sp>
        <p:nvSpPr>
          <p:cNvPr id="64" name="Shape 64"/>
          <p:cNvSpPr/>
          <p:nvPr/>
        </p:nvSpPr>
        <p:spPr>
          <a:xfrm>
            <a:off x="29489400" y="29198876"/>
            <a:ext cx="13716000" cy="768096"/>
          </a:xfrm>
          <a:prstGeom prst="rect">
            <a:avLst/>
          </a:prstGeom>
          <a:solidFill>
            <a:srgbClr val="0D4E96"/>
          </a:solidFill>
          <a:ln w="12700">
            <a:miter lim="400000"/>
          </a:ln>
          <a:effectLst>
            <a:outerShdw blurRad="12700" dist="85194" dir="1593903" rotWithShape="0">
              <a:srgbClr val="FFFF99"/>
            </a:outerShdw>
          </a:effectLst>
          <a:extLst>
            <a:ext uri="{C572A759-6A51-4108-AA02-DFA0A04FC94B}">
              <ma14:wrappingTextBoxFlag xmlns:ma14="http://schemas.microsoft.com/office/mac/drawingml/2011/main" xmlns="" val="1"/>
            </a:ext>
          </a:extLst>
        </p:spPr>
        <p:txBody>
          <a:bodyPr lIns="0" tIns="0" rIns="0" bIns="0">
            <a:spAutoFit/>
          </a:bodyPr>
          <a:lstStyle>
            <a:lvl1pPr algn="ctr" defTabSz="915987">
              <a:defRPr sz="5000" b="1">
                <a:solidFill>
                  <a:srgbClr val="FFFFFF"/>
                </a:solidFill>
                <a:latin typeface="Arial Narrow"/>
                <a:ea typeface="Arial Narrow"/>
                <a:cs typeface="Arial Narrow"/>
                <a:sym typeface="Arial Narrow"/>
              </a:defRPr>
            </a:lvl1pPr>
          </a:lstStyle>
          <a:p>
            <a:pPr lvl="0">
              <a:defRPr sz="1800" b="0">
                <a:solidFill>
                  <a:srgbClr val="000000"/>
                </a:solidFill>
              </a:defRPr>
            </a:pPr>
            <a:r>
              <a:rPr sz="5000" b="1" dirty="0">
                <a:solidFill>
                  <a:srgbClr val="FFFFFF"/>
                </a:solidFill>
              </a:rPr>
              <a:t>ACKNOWLEDGMENTS</a:t>
            </a:r>
          </a:p>
        </p:txBody>
      </p:sp>
      <p:sp>
        <p:nvSpPr>
          <p:cNvPr id="65" name="Shape 65"/>
          <p:cNvSpPr/>
          <p:nvPr/>
        </p:nvSpPr>
        <p:spPr>
          <a:xfrm>
            <a:off x="29489400" y="30118958"/>
            <a:ext cx="13716000" cy="2462213"/>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ctr">
            <a:spAutoFit/>
          </a:bodyPr>
          <a:lstStyle/>
          <a:p>
            <a:pPr algn="just" defTabSz="4389437">
              <a:defRPr sz="1800"/>
            </a:pPr>
            <a:r>
              <a:rPr lang="en-US" sz="3200" dirty="0"/>
              <a:t>Special thanks to all peer members in Dr. Edward Kennelly’s laboratory and RISE research mentors and peers. I would like to acknowledge the New York Botanical Garden for providing the chewstick samples, particularly Dr. Ina Vandebroek and her help with the chewstick collection. Additionally, a special thanks to NYC LSAMP and the NSF for funding my research.</a:t>
            </a:r>
            <a:endParaRPr sz="3200" dirty="0">
              <a:ea typeface="Arial Narrow"/>
              <a:sym typeface="Times New Roman"/>
            </a:endParaRPr>
          </a:p>
        </p:txBody>
      </p:sp>
      <p:sp>
        <p:nvSpPr>
          <p:cNvPr id="72" name="Shape 72"/>
          <p:cNvSpPr/>
          <p:nvPr/>
        </p:nvSpPr>
        <p:spPr>
          <a:xfrm>
            <a:off x="15142735" y="27850985"/>
            <a:ext cx="13716000" cy="5752857"/>
          </a:xfrm>
          <a:prstGeom prst="rect">
            <a:avLst/>
          </a:prstGeom>
          <a:ln w="12700">
            <a:miter lim="400000"/>
          </a:ln>
          <a:extLst>
            <a:ext uri="{C572A759-6A51-4108-AA02-DFA0A04FC94B}">
              <ma14:wrappingTextBoxFlag xmlns:ma14="http://schemas.microsoft.com/office/mac/drawingml/2011/main" xmlns="" val="1"/>
            </a:ext>
          </a:extLst>
        </p:spPr>
        <p:txBody>
          <a:bodyPr wrap="square" lIns="45719" tIns="45720" rIns="45719" bIns="45720" anchor="t">
            <a:spAutoFit/>
          </a:bodyPr>
          <a:lstStyle/>
          <a:p>
            <a:pPr algn="just" rtl="0"/>
            <a:r>
              <a:rPr lang="en-US" sz="3200" dirty="0">
                <a:latin typeface="Arial Narrow"/>
                <a:sym typeface="Arial Narrow"/>
              </a:rPr>
              <a:t> </a:t>
            </a:r>
            <a:r>
              <a:rPr lang="en-US" sz="3200" dirty="0"/>
              <a:t>There were differences in texture, color and morphology in known and unknown chew sticks</a:t>
            </a:r>
            <a:r>
              <a:rPr lang="en-US" sz="3200" dirty="0">
                <a:ea typeface="Arial Narrow"/>
                <a:sym typeface="Arial Narrow"/>
              </a:rPr>
              <a:t> </a:t>
            </a:r>
            <a:r>
              <a:rPr lang="en-US" sz="3200" dirty="0">
                <a:solidFill>
                  <a:schemeClr val="tx1"/>
                </a:solidFill>
                <a:ea typeface="Arial Narrow"/>
                <a:sym typeface="Arial Narrow"/>
              </a:rPr>
              <a:t>samples (Figure 1). These differences were supported by PCA analysis, which identical at three of the chewsticks (two samples from IV-382 and one from IV-438) were chemically distinct from the other chewsticks, including those known to be </a:t>
            </a:r>
            <a:r>
              <a:rPr lang="en-US" sz="3200" i="1" dirty="0">
                <a:solidFill>
                  <a:schemeClr val="tx1"/>
                </a:solidFill>
                <a:ea typeface="Arial Narrow"/>
                <a:sym typeface="Arial Narrow"/>
              </a:rPr>
              <a:t>G. lupuloides</a:t>
            </a:r>
            <a:r>
              <a:rPr lang="en-US" sz="3200" dirty="0">
                <a:solidFill>
                  <a:schemeClr val="tx1"/>
                </a:solidFill>
                <a:ea typeface="Arial Narrow"/>
                <a:sym typeface="Arial Narrow"/>
              </a:rPr>
              <a:t>. This indicated that there may adulteration or misidentification of chewsticks sold as </a:t>
            </a:r>
            <a:r>
              <a:rPr lang="en-US" sz="3200" i="1" dirty="0">
                <a:solidFill>
                  <a:schemeClr val="tx1"/>
                </a:solidFill>
                <a:ea typeface="Arial Narrow"/>
                <a:sym typeface="Arial Narrow"/>
              </a:rPr>
              <a:t>'bejuco de Indio' </a:t>
            </a:r>
            <a:r>
              <a:rPr lang="en-US" sz="3200" dirty="0">
                <a:solidFill>
                  <a:schemeClr val="tx1"/>
                </a:solidFill>
                <a:ea typeface="Arial Narrow"/>
                <a:sym typeface="Arial Narrow"/>
              </a:rPr>
              <a:t>in NYC. Further analysis in EZInfo, identified marker compounds that differed significantly between chemically distinct samples. Further investigation and identification of these compounds is in progress to determine a chemical fingerprint for </a:t>
            </a:r>
            <a:r>
              <a:rPr lang="en-US" sz="3200" i="1" dirty="0">
                <a:solidFill>
                  <a:schemeClr val="tx1"/>
                </a:solidFill>
                <a:ea typeface="Arial Narrow"/>
                <a:sym typeface="Arial Narrow"/>
              </a:rPr>
              <a:t>G. lupuloides </a:t>
            </a:r>
            <a:r>
              <a:rPr lang="en-US" sz="3200" dirty="0">
                <a:solidFill>
                  <a:schemeClr val="tx1"/>
                </a:solidFill>
                <a:ea typeface="Arial Narrow"/>
                <a:sym typeface="Arial Narrow"/>
              </a:rPr>
              <a:t>chewsticks in NYC.</a:t>
            </a:r>
            <a:endParaRPr lang="en-US" sz="3200" dirty="0">
              <a:solidFill>
                <a:schemeClr val="tx1"/>
              </a:solidFill>
            </a:endParaRPr>
          </a:p>
          <a:p>
            <a:pPr lvl="0" algn="just" defTabSz="915987">
              <a:spcBef>
                <a:spcPts val="1900"/>
              </a:spcBef>
              <a:defRPr sz="1800"/>
            </a:pPr>
            <a:endParaRPr sz="3200" dirty="0">
              <a:latin typeface="Arial Narrow"/>
              <a:ea typeface="Arial Narrow"/>
              <a:cs typeface="Arial Narrow"/>
              <a:sym typeface="Arial Narrow"/>
            </a:endParaRPr>
          </a:p>
        </p:txBody>
      </p:sp>
      <p:pic>
        <p:nvPicPr>
          <p:cNvPr id="1026" name="Picture 2" descr="Graduate Center, CUNY - Wikipedia">
            <a:extLst>
              <a:ext uri="{FF2B5EF4-FFF2-40B4-BE49-F238E27FC236}">
                <a16:creationId xmlns:a16="http://schemas.microsoft.com/office/drawing/2014/main" id="{29E5E514-8F89-4A56-B2FF-EB5B6335027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696668" y="1332941"/>
            <a:ext cx="2009516" cy="3570240"/>
          </a:xfrm>
          <a:prstGeom prst="rect">
            <a:avLst/>
          </a:prstGeom>
          <a:noFill/>
          <a:extLst>
            <a:ext uri="{909E8E84-426E-40DD-AFC4-6F175D3DCCD1}">
              <a14:hiddenFill xmlns:a14="http://schemas.microsoft.com/office/drawing/2010/main">
                <a:solidFill>
                  <a:srgbClr val="FFFFFF"/>
                </a:solidFill>
              </a14:hiddenFill>
            </a:ext>
          </a:extLst>
        </p:spPr>
      </p:pic>
      <p:sp>
        <p:nvSpPr>
          <p:cNvPr id="20" name="Shape 50">
            <a:extLst>
              <a:ext uri="{FF2B5EF4-FFF2-40B4-BE49-F238E27FC236}">
                <a16:creationId xmlns:a16="http://schemas.microsoft.com/office/drawing/2014/main" id="{B565DA80-04FB-F54A-83C4-E9AE302FE81A}"/>
              </a:ext>
            </a:extLst>
          </p:cNvPr>
          <p:cNvSpPr/>
          <p:nvPr/>
        </p:nvSpPr>
        <p:spPr>
          <a:xfrm>
            <a:off x="796070" y="21702606"/>
            <a:ext cx="13716000" cy="769441"/>
          </a:xfrm>
          <a:prstGeom prst="rect">
            <a:avLst/>
          </a:prstGeom>
          <a:solidFill>
            <a:srgbClr val="0D4E96"/>
          </a:solidFill>
          <a:ln w="12700">
            <a:miter lim="400000"/>
          </a:ln>
          <a:effectLst>
            <a:outerShdw blurRad="12700" dist="85194" dir="1593903" rotWithShape="0">
              <a:srgbClr val="FFFF99"/>
            </a:outerShdw>
          </a:effectLst>
          <a:extLst>
            <a:ext uri="{C572A759-6A51-4108-AA02-DFA0A04FC94B}">
              <ma14:wrappingTextBoxFlag xmlns:ma14="http://schemas.microsoft.com/office/mac/drawingml/2011/main" xmlns="" val="1"/>
            </a:ext>
          </a:extLst>
        </p:spPr>
        <p:txBody>
          <a:bodyPr wrap="square" lIns="0" tIns="0" rIns="0" bIns="0">
            <a:spAutoFit/>
          </a:bodyPr>
          <a:lstStyle>
            <a:lvl1pPr algn="ctr" defTabSz="915987">
              <a:defRPr sz="5000" b="1">
                <a:solidFill>
                  <a:srgbClr val="FFFFFF"/>
                </a:solidFill>
                <a:latin typeface="Arial Narrow"/>
                <a:ea typeface="Arial Narrow"/>
                <a:cs typeface="Arial Narrow"/>
                <a:sym typeface="Arial Narrow"/>
              </a:defRPr>
            </a:lvl1pPr>
          </a:lstStyle>
          <a:p>
            <a:pPr lvl="0">
              <a:defRPr sz="1800" b="0">
                <a:solidFill>
                  <a:srgbClr val="000000"/>
                </a:solidFill>
              </a:defRPr>
            </a:pPr>
            <a:r>
              <a:rPr lang="en-US" sz="5000" b="1" dirty="0">
                <a:solidFill>
                  <a:srgbClr val="FFFFFF"/>
                </a:solidFill>
              </a:rPr>
              <a:t>MATERIALS &amp; METHODS</a:t>
            </a:r>
            <a:endParaRPr sz="5000" b="1" dirty="0">
              <a:solidFill>
                <a:srgbClr val="FFFFFF"/>
              </a:solidFill>
            </a:endParaRPr>
          </a:p>
        </p:txBody>
      </p:sp>
      <p:sp>
        <p:nvSpPr>
          <p:cNvPr id="22" name="Shape 50">
            <a:extLst>
              <a:ext uri="{FF2B5EF4-FFF2-40B4-BE49-F238E27FC236}">
                <a16:creationId xmlns:a16="http://schemas.microsoft.com/office/drawing/2014/main" id="{FF7BC758-A791-DB4A-AD2C-9EC7CDD32AC8}"/>
              </a:ext>
            </a:extLst>
          </p:cNvPr>
          <p:cNvSpPr/>
          <p:nvPr/>
        </p:nvSpPr>
        <p:spPr>
          <a:xfrm>
            <a:off x="15087600" y="5859207"/>
            <a:ext cx="13716000" cy="769441"/>
          </a:xfrm>
          <a:prstGeom prst="rect">
            <a:avLst/>
          </a:prstGeom>
          <a:solidFill>
            <a:srgbClr val="0D4E96"/>
          </a:solidFill>
          <a:ln w="12700">
            <a:miter lim="400000"/>
          </a:ln>
          <a:effectLst>
            <a:outerShdw blurRad="12700" dist="85194" dir="1593903" rotWithShape="0">
              <a:srgbClr val="FFFF99"/>
            </a:outerShdw>
          </a:effectLst>
          <a:extLst>
            <a:ext uri="{C572A759-6A51-4108-AA02-DFA0A04FC94B}">
              <ma14:wrappingTextBoxFlag xmlns:ma14="http://schemas.microsoft.com/office/mac/drawingml/2011/main" xmlns="" val="1"/>
            </a:ext>
          </a:extLst>
        </p:spPr>
        <p:txBody>
          <a:bodyPr wrap="square" lIns="0" tIns="0" rIns="0" bIns="0" anchor="t">
            <a:spAutoFit/>
          </a:bodyPr>
          <a:lstStyle>
            <a:lvl1pPr algn="ctr" defTabSz="915987">
              <a:defRPr sz="5000" b="1">
                <a:solidFill>
                  <a:srgbClr val="FFFFFF"/>
                </a:solidFill>
                <a:latin typeface="Arial Narrow"/>
                <a:ea typeface="Arial Narrow"/>
                <a:cs typeface="Arial Narrow"/>
                <a:sym typeface="Arial Narrow"/>
              </a:defRPr>
            </a:lvl1pPr>
          </a:lstStyle>
          <a:p>
            <a:pPr lvl="0">
              <a:defRPr sz="1800" b="0">
                <a:solidFill>
                  <a:srgbClr val="000000"/>
                </a:solidFill>
              </a:defRPr>
            </a:pPr>
            <a:r>
              <a:rPr sz="5000" b="1" dirty="0">
                <a:solidFill>
                  <a:srgbClr val="FFFFFF"/>
                </a:solidFill>
              </a:rPr>
              <a:t>RE</a:t>
            </a:r>
            <a:r>
              <a:rPr lang="en-US" sz="5000" b="1" dirty="0">
                <a:solidFill>
                  <a:srgbClr val="FFFFFF"/>
                </a:solidFill>
              </a:rPr>
              <a:t>SULTS</a:t>
            </a:r>
            <a:endParaRPr sz="5000" b="1" dirty="0">
              <a:solidFill>
                <a:srgbClr val="FFFFFF"/>
              </a:solidFill>
            </a:endParaRPr>
          </a:p>
        </p:txBody>
      </p:sp>
      <p:sp>
        <p:nvSpPr>
          <p:cNvPr id="23" name="Shape 50">
            <a:extLst>
              <a:ext uri="{FF2B5EF4-FFF2-40B4-BE49-F238E27FC236}">
                <a16:creationId xmlns:a16="http://schemas.microsoft.com/office/drawing/2014/main" id="{470FD453-95DE-CB42-BC96-60D3CD28E2E4}"/>
              </a:ext>
            </a:extLst>
          </p:cNvPr>
          <p:cNvSpPr/>
          <p:nvPr/>
        </p:nvSpPr>
        <p:spPr>
          <a:xfrm>
            <a:off x="29489400" y="20939820"/>
            <a:ext cx="13716000" cy="769441"/>
          </a:xfrm>
          <a:prstGeom prst="rect">
            <a:avLst/>
          </a:prstGeom>
          <a:solidFill>
            <a:srgbClr val="0D4E96"/>
          </a:solidFill>
          <a:ln w="12700">
            <a:miter lim="400000"/>
          </a:ln>
          <a:effectLst>
            <a:outerShdw blurRad="12700" dist="85194" dir="1593903" rotWithShape="0">
              <a:srgbClr val="FFFF99"/>
            </a:outerShdw>
          </a:effectLst>
          <a:extLst>
            <a:ext uri="{C572A759-6A51-4108-AA02-DFA0A04FC94B}">
              <ma14:wrappingTextBoxFlag xmlns:ma14="http://schemas.microsoft.com/office/mac/drawingml/2011/main" xmlns="" val="1"/>
            </a:ext>
          </a:extLst>
        </p:spPr>
        <p:txBody>
          <a:bodyPr lIns="0" tIns="0" rIns="0" bIns="0">
            <a:spAutoFit/>
          </a:bodyPr>
          <a:lstStyle>
            <a:lvl1pPr algn="ctr" defTabSz="915987">
              <a:defRPr sz="5000" b="1">
                <a:solidFill>
                  <a:srgbClr val="FFFFFF"/>
                </a:solidFill>
                <a:latin typeface="Arial Narrow"/>
                <a:ea typeface="Arial Narrow"/>
                <a:cs typeface="Arial Narrow"/>
                <a:sym typeface="Arial Narrow"/>
              </a:defRPr>
            </a:lvl1pPr>
          </a:lstStyle>
          <a:p>
            <a:pPr lvl="0">
              <a:defRPr sz="1800" b="0">
                <a:solidFill>
                  <a:srgbClr val="000000"/>
                </a:solidFill>
              </a:defRPr>
            </a:pPr>
            <a:r>
              <a:rPr lang="en-US" sz="5000" b="1" dirty="0">
                <a:solidFill>
                  <a:srgbClr val="FFFFFF"/>
                </a:solidFill>
              </a:rPr>
              <a:t>FUTURE DIRECTIONS</a:t>
            </a:r>
            <a:endParaRPr sz="5000" b="1" dirty="0">
              <a:solidFill>
                <a:srgbClr val="FFFFFF"/>
              </a:solidFill>
            </a:endParaRPr>
          </a:p>
        </p:txBody>
      </p:sp>
      <p:sp>
        <p:nvSpPr>
          <p:cNvPr id="9" name="TextBox 8">
            <a:extLst>
              <a:ext uri="{FF2B5EF4-FFF2-40B4-BE49-F238E27FC236}">
                <a16:creationId xmlns:a16="http://schemas.microsoft.com/office/drawing/2014/main" id="{0311B861-B4F2-9146-A76B-18ACA4CAC9D8}"/>
              </a:ext>
            </a:extLst>
          </p:cNvPr>
          <p:cNvSpPr txBox="1"/>
          <p:nvPr/>
        </p:nvSpPr>
        <p:spPr>
          <a:xfrm flipH="1">
            <a:off x="29489400" y="21881412"/>
            <a:ext cx="13716000" cy="403187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457200" indent="-457200" algn="just" rtl="0">
              <a:buFont typeface="Wingdings" pitchFamily="2" charset="2"/>
              <a:buChar char="v"/>
            </a:pPr>
            <a:r>
              <a:rPr lang="en-US" sz="3200" dirty="0"/>
              <a:t>We plan to identify marker compounds distinct to </a:t>
            </a:r>
            <a:r>
              <a:rPr lang="en-US" sz="3200" i="1" dirty="0"/>
              <a:t>G. lupuloides </a:t>
            </a:r>
            <a:r>
              <a:rPr lang="en-US" sz="3200" dirty="0"/>
              <a:t>in order to determine a characteristic chemical fingerprint for chemotaxonomic identification.</a:t>
            </a:r>
            <a:endParaRPr lang="en-US" sz="3200" dirty="0">
              <a:solidFill>
                <a:srgbClr val="000000"/>
              </a:solidFill>
            </a:endParaRPr>
          </a:p>
          <a:p>
            <a:pPr marL="457200" indent="-457200" algn="just">
              <a:buFont typeface="Wingdings" pitchFamily="2" charset="2"/>
              <a:buChar char="v"/>
            </a:pPr>
            <a:endParaRPr lang="en-US" sz="3200" dirty="0"/>
          </a:p>
          <a:p>
            <a:pPr marL="457200" indent="-457200" algn="just" rtl="0">
              <a:buFont typeface="Wingdings" pitchFamily="2" charset="2"/>
              <a:buChar char="v"/>
            </a:pPr>
            <a:r>
              <a:rPr lang="en-US" sz="3200" dirty="0"/>
              <a:t>We plan  to continue the ethnobotanical study to reach our target goal of 100 participants to provide qualitative and quantitative data about the use of dental chew sticks in New York. </a:t>
            </a:r>
            <a:br>
              <a:rPr lang="en-US" sz="3200" dirty="0"/>
            </a:br>
            <a:endParaRPr kumimoji="0" lang="en-US" sz="3200" b="0" i="0" u="none" strike="noStrike" cap="none" spc="0" normalizeH="0" baseline="0" dirty="0">
              <a:ln>
                <a:noFill/>
              </a:ln>
              <a:solidFill>
                <a:srgbClr val="000000"/>
              </a:solidFill>
              <a:effectLst/>
              <a:uFillTx/>
              <a:latin typeface="Arial"/>
              <a:ea typeface="Arial"/>
              <a:cs typeface="Arial"/>
              <a:sym typeface="Arial"/>
            </a:endParaRPr>
          </a:p>
        </p:txBody>
      </p:sp>
      <p:sp>
        <p:nvSpPr>
          <p:cNvPr id="25" name="Shape 50">
            <a:extLst>
              <a:ext uri="{FF2B5EF4-FFF2-40B4-BE49-F238E27FC236}">
                <a16:creationId xmlns:a16="http://schemas.microsoft.com/office/drawing/2014/main" id="{878C6367-939E-BD4C-9483-4037E9676420}"/>
              </a:ext>
            </a:extLst>
          </p:cNvPr>
          <p:cNvSpPr/>
          <p:nvPr/>
        </p:nvSpPr>
        <p:spPr>
          <a:xfrm>
            <a:off x="846999" y="18453543"/>
            <a:ext cx="13716000" cy="769441"/>
          </a:xfrm>
          <a:prstGeom prst="rect">
            <a:avLst/>
          </a:prstGeom>
          <a:solidFill>
            <a:srgbClr val="0D4E96"/>
          </a:solidFill>
          <a:ln w="12700">
            <a:miter lim="400000"/>
          </a:ln>
          <a:effectLst>
            <a:outerShdw blurRad="12700" dist="85194" dir="1593903" rotWithShape="0">
              <a:srgbClr val="FFFF99"/>
            </a:outerShdw>
          </a:effectLst>
          <a:extLst>
            <a:ext uri="{C572A759-6A51-4108-AA02-DFA0A04FC94B}">
              <ma14:wrappingTextBoxFlag xmlns:ma14="http://schemas.microsoft.com/office/mac/drawingml/2011/main" xmlns="" val="1"/>
            </a:ext>
          </a:extLst>
        </p:spPr>
        <p:txBody>
          <a:bodyPr wrap="square" lIns="0" tIns="0" rIns="0" bIns="0">
            <a:spAutoFit/>
          </a:bodyPr>
          <a:lstStyle>
            <a:lvl1pPr algn="ctr" defTabSz="915987">
              <a:defRPr sz="5000" b="1">
                <a:solidFill>
                  <a:srgbClr val="FFFFFF"/>
                </a:solidFill>
                <a:latin typeface="Arial Narrow"/>
                <a:ea typeface="Arial Narrow"/>
                <a:cs typeface="Arial Narrow"/>
                <a:sym typeface="Arial Narrow"/>
              </a:defRPr>
            </a:lvl1pPr>
          </a:lstStyle>
          <a:p>
            <a:pPr lvl="0">
              <a:defRPr sz="1800" b="0">
                <a:solidFill>
                  <a:srgbClr val="000000"/>
                </a:solidFill>
              </a:defRPr>
            </a:pPr>
            <a:r>
              <a:rPr lang="en-US" sz="5000" b="1" dirty="0">
                <a:solidFill>
                  <a:srgbClr val="FFFFFF"/>
                </a:solidFill>
              </a:rPr>
              <a:t>RESEARCH AIMS</a:t>
            </a:r>
          </a:p>
        </p:txBody>
      </p:sp>
      <p:pic>
        <p:nvPicPr>
          <p:cNvPr id="26" name="Picture 25">
            <a:extLst>
              <a:ext uri="{FF2B5EF4-FFF2-40B4-BE49-F238E27FC236}">
                <a16:creationId xmlns:a16="http://schemas.microsoft.com/office/drawing/2014/main" id="{D5574F8B-15D9-854E-8167-DED6A0E55738}"/>
              </a:ext>
            </a:extLst>
          </p:cNvPr>
          <p:cNvPicPr>
            <a:picLocks noChangeAspect="1"/>
          </p:cNvPicPr>
          <p:nvPr/>
        </p:nvPicPr>
        <p:blipFill rotWithShape="1">
          <a:blip r:embed="rId5"/>
          <a:srcRect l="10346" r="17847"/>
          <a:stretch/>
        </p:blipFill>
        <p:spPr>
          <a:xfrm>
            <a:off x="10319433" y="22706577"/>
            <a:ext cx="4192637" cy="4294702"/>
          </a:xfrm>
          <a:prstGeom prst="rect">
            <a:avLst/>
          </a:prstGeom>
        </p:spPr>
      </p:pic>
      <p:sp>
        <p:nvSpPr>
          <p:cNvPr id="6" name="TextBox 5">
            <a:extLst>
              <a:ext uri="{FF2B5EF4-FFF2-40B4-BE49-F238E27FC236}">
                <a16:creationId xmlns:a16="http://schemas.microsoft.com/office/drawing/2014/main" id="{1F0E9223-CB77-C543-BD4C-87E229D1D051}"/>
              </a:ext>
            </a:extLst>
          </p:cNvPr>
          <p:cNvSpPr txBox="1"/>
          <p:nvPr/>
        </p:nvSpPr>
        <p:spPr>
          <a:xfrm>
            <a:off x="7876970" y="59880401"/>
            <a:ext cx="6508831" cy="76943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l"/>
            <a:r>
              <a:rPr lang="en-US" sz="2800" b="1" dirty="0">
                <a:solidFill>
                  <a:srgbClr val="FF0000"/>
                </a:solidFill>
              </a:rPr>
              <a:t>.</a:t>
            </a:r>
          </a:p>
          <a:p>
            <a:pPr marL="0" marR="0" indent="0" algn="l" defTabSz="914400" rtl="0" fontAlgn="auto" latinLnBrk="1"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000000"/>
              </a:solidFill>
              <a:effectLst/>
              <a:uFillTx/>
              <a:latin typeface="Arial"/>
              <a:ea typeface="Arial"/>
              <a:cs typeface="Arial"/>
              <a:sym typeface="Arial"/>
            </a:endParaRPr>
          </a:p>
        </p:txBody>
      </p:sp>
      <p:sp>
        <p:nvSpPr>
          <p:cNvPr id="29" name="TextBox 28">
            <a:extLst>
              <a:ext uri="{FF2B5EF4-FFF2-40B4-BE49-F238E27FC236}">
                <a16:creationId xmlns:a16="http://schemas.microsoft.com/office/drawing/2014/main" id="{4950D437-B727-5648-900D-D9B17A53EE18}"/>
              </a:ext>
            </a:extLst>
          </p:cNvPr>
          <p:cNvSpPr txBox="1"/>
          <p:nvPr/>
        </p:nvSpPr>
        <p:spPr>
          <a:xfrm>
            <a:off x="796070" y="19260268"/>
            <a:ext cx="13716000" cy="255454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457200" indent="-457200" algn="just" rtl="0" latinLnBrk="1" hangingPunct="0">
              <a:buFont typeface="Wingdings" pitchFamily="2" charset="2"/>
              <a:buChar char="v"/>
            </a:pPr>
            <a:r>
              <a:rPr lang="en-US" sz="3200" dirty="0"/>
              <a:t>To understand the the plant chemistry and knowledge of </a:t>
            </a:r>
            <a:r>
              <a:rPr lang="en-US" sz="3200" i="1" dirty="0"/>
              <a:t>G. lupuloides   </a:t>
            </a:r>
            <a:r>
              <a:rPr lang="en-US" sz="3200" dirty="0"/>
              <a:t> used in New York. </a:t>
            </a:r>
            <a:endParaRPr lang="en-US" sz="3200" dirty="0">
              <a:solidFill>
                <a:srgbClr val="000000"/>
              </a:solidFill>
            </a:endParaRPr>
          </a:p>
          <a:p>
            <a:pPr marL="457200" indent="-457200" algn="just" rtl="0" latinLnBrk="1" hangingPunct="0">
              <a:buFont typeface="Wingdings" pitchFamily="2" charset="2"/>
              <a:buChar char="v"/>
            </a:pPr>
            <a:r>
              <a:rPr kumimoji="0" lang="en-US" sz="3200" b="0" i="0" u="none" strike="noStrike" cap="none" spc="0" normalizeH="0" baseline="0" dirty="0">
                <a:ln>
                  <a:noFill/>
                </a:ln>
                <a:solidFill>
                  <a:srgbClr val="000000"/>
                </a:solidFill>
                <a:effectLst/>
                <a:uFillTx/>
                <a:latin typeface="Arial"/>
                <a:ea typeface="Arial"/>
                <a:cs typeface="Arial"/>
                <a:sym typeface="Arial"/>
              </a:rPr>
              <a:t>To determine if adulteration is </a:t>
            </a:r>
            <a:r>
              <a:rPr lang="en-US" sz="3200" dirty="0">
                <a:solidFill>
                  <a:srgbClr val="000000"/>
                </a:solidFill>
              </a:rPr>
              <a:t>present in plant identification in botanicas</a:t>
            </a:r>
          </a:p>
          <a:p>
            <a:pPr marL="457200" indent="-457200" algn="just">
              <a:buFont typeface="Wingdings" pitchFamily="2" charset="2"/>
              <a:buChar char="v"/>
            </a:pPr>
            <a:r>
              <a:rPr lang="en-US" sz="3200" dirty="0"/>
              <a:t>To understand the general usage of various medicinal plants for oral health</a:t>
            </a:r>
          </a:p>
        </p:txBody>
      </p:sp>
      <p:sp>
        <p:nvSpPr>
          <p:cNvPr id="35" name="TextBox 34">
            <a:extLst>
              <a:ext uri="{FF2B5EF4-FFF2-40B4-BE49-F238E27FC236}">
                <a16:creationId xmlns:a16="http://schemas.microsoft.com/office/drawing/2014/main" id="{EF8E10BA-2586-8242-89B7-374A66386362}"/>
              </a:ext>
            </a:extLst>
          </p:cNvPr>
          <p:cNvSpPr txBox="1"/>
          <p:nvPr/>
        </p:nvSpPr>
        <p:spPr>
          <a:xfrm>
            <a:off x="15097556" y="22510380"/>
            <a:ext cx="13462909" cy="40010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1" hangingPunct="0">
              <a:lnSpc>
                <a:spcPct val="100000"/>
              </a:lnSpc>
              <a:spcBef>
                <a:spcPts val="0"/>
              </a:spcBef>
              <a:spcAft>
                <a:spcPts val="0"/>
              </a:spcAft>
              <a:buClrTx/>
              <a:buSzTx/>
              <a:buFontTx/>
              <a:buNone/>
              <a:tabLst/>
            </a:pPr>
            <a:r>
              <a:rPr kumimoji="0" lang="en-US" sz="2000" i="0" u="none" strike="noStrike" cap="none" spc="0" normalizeH="0" baseline="0" dirty="0">
                <a:ln>
                  <a:noFill/>
                </a:ln>
                <a:solidFill>
                  <a:srgbClr val="FF0000"/>
                </a:solidFill>
                <a:effectLst/>
                <a:uFillTx/>
                <a:latin typeface="Arial"/>
                <a:ea typeface="Arial"/>
                <a:cs typeface="Arial"/>
                <a:sym typeface="Arial"/>
              </a:rPr>
              <a:t>Figure </a:t>
            </a:r>
            <a:r>
              <a:rPr lang="en-US" sz="2000" dirty="0">
                <a:solidFill>
                  <a:srgbClr val="FF0000"/>
                </a:solidFill>
              </a:rPr>
              <a:t>3</a:t>
            </a:r>
            <a:r>
              <a:rPr kumimoji="0" lang="en-US" sz="2000" i="0" u="none" strike="noStrike" cap="none" spc="0" normalizeH="0" baseline="0" dirty="0">
                <a:ln>
                  <a:noFill/>
                </a:ln>
                <a:solidFill>
                  <a:srgbClr val="FF0000"/>
                </a:solidFill>
                <a:effectLst/>
                <a:uFillTx/>
                <a:latin typeface="Arial"/>
                <a:ea typeface="Arial"/>
                <a:cs typeface="Arial"/>
                <a:sym typeface="Arial"/>
              </a:rPr>
              <a:t>. PCA Analysis of known and unknown samples of </a:t>
            </a:r>
            <a:r>
              <a:rPr kumimoji="0" lang="en-US" sz="2000" i="1" u="none" strike="noStrike" cap="none" spc="0" normalizeH="0" baseline="0" dirty="0">
                <a:ln>
                  <a:noFill/>
                </a:ln>
                <a:solidFill>
                  <a:srgbClr val="FF0000"/>
                </a:solidFill>
                <a:effectLst/>
                <a:uFillTx/>
                <a:latin typeface="Arial"/>
                <a:ea typeface="Arial"/>
                <a:cs typeface="Arial"/>
                <a:sym typeface="Arial"/>
              </a:rPr>
              <a:t>Gouania lupuloides</a:t>
            </a:r>
            <a:endParaRPr kumimoji="0" lang="en-US" sz="2000" i="0" u="none" strike="noStrike" cap="none" spc="0" normalizeH="0" baseline="0" dirty="0">
              <a:ln>
                <a:noFill/>
              </a:ln>
              <a:solidFill>
                <a:srgbClr val="FF0000"/>
              </a:solidFill>
              <a:effectLst/>
              <a:uFillTx/>
              <a:latin typeface="Arial"/>
              <a:ea typeface="Arial"/>
              <a:cs typeface="Arial"/>
              <a:sym typeface="Arial"/>
            </a:endParaRPr>
          </a:p>
        </p:txBody>
      </p:sp>
      <p:sp>
        <p:nvSpPr>
          <p:cNvPr id="46" name="TextBox 45">
            <a:extLst>
              <a:ext uri="{FF2B5EF4-FFF2-40B4-BE49-F238E27FC236}">
                <a16:creationId xmlns:a16="http://schemas.microsoft.com/office/drawing/2014/main" id="{96B7889D-8AC9-CC48-883E-571F08A3640C}"/>
              </a:ext>
            </a:extLst>
          </p:cNvPr>
          <p:cNvSpPr txBox="1"/>
          <p:nvPr/>
        </p:nvSpPr>
        <p:spPr>
          <a:xfrm>
            <a:off x="796070" y="22485197"/>
            <a:ext cx="9265813" cy="1083373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rtl="0" latinLnBrk="1" hangingPunct="0"/>
            <a:r>
              <a:rPr lang="en-US" sz="3200" b="1" dirty="0">
                <a:solidFill>
                  <a:schemeClr val="tx1"/>
                </a:solidFill>
              </a:rPr>
              <a:t>Phytochemistry</a:t>
            </a:r>
            <a:endParaRPr lang="en-US" sz="3200" dirty="0">
              <a:solidFill>
                <a:schemeClr val="tx1"/>
              </a:solidFill>
            </a:endParaRPr>
          </a:p>
          <a:p>
            <a:pPr algn="just"/>
            <a:r>
              <a:rPr lang="en-US" sz="3000" i="1" dirty="0">
                <a:solidFill>
                  <a:schemeClr val="tx1"/>
                </a:solidFill>
              </a:rPr>
              <a:t>G. lupuloides</a:t>
            </a:r>
            <a:r>
              <a:rPr lang="en-US" sz="3000" dirty="0">
                <a:solidFill>
                  <a:schemeClr val="tx1"/>
                </a:solidFill>
              </a:rPr>
              <a:t> samples and unidentified chewsticks sold as '</a:t>
            </a:r>
            <a:r>
              <a:rPr lang="en-US" sz="3000" i="1" dirty="0">
                <a:solidFill>
                  <a:schemeClr val="tx1"/>
                </a:solidFill>
              </a:rPr>
              <a:t>bejuco de Indio'</a:t>
            </a:r>
            <a:r>
              <a:rPr lang="en-US" sz="3000" dirty="0">
                <a:solidFill>
                  <a:schemeClr val="tx1"/>
                </a:solidFill>
              </a:rPr>
              <a:t>  were collected in botanicas in NYC. Samples were validated by botanists at the New York Botanical Garden. Chewsticks were assessed for morphological differences, ground, and extracted in 80% methanol. Crude extracts were syringe filtered and analyzed by liquid-chromatography mass-spectrometry in negative ionization mode. LC-MS data was imported into Progenesis QI and EZInfo to analyze chemical similarities and differences between known and unknown samples.</a:t>
            </a:r>
          </a:p>
          <a:p>
            <a:pPr algn="just"/>
            <a:endParaRPr lang="en-US" sz="3200" dirty="0">
              <a:solidFill>
                <a:schemeClr val="tx1"/>
              </a:solidFill>
            </a:endParaRPr>
          </a:p>
          <a:p>
            <a:pPr algn="ctr"/>
            <a:r>
              <a:rPr lang="en-US" sz="3200" b="1" dirty="0">
                <a:solidFill>
                  <a:schemeClr val="tx1"/>
                </a:solidFill>
              </a:rPr>
              <a:t>Ethnobotany</a:t>
            </a:r>
          </a:p>
          <a:p>
            <a:pPr algn="just"/>
            <a:r>
              <a:rPr lang="en-US" sz="3000" dirty="0"/>
              <a:t>A short Microsoft forms questionnaire (15 minutes) including questions on basic demographic information, use of medicinal plants for oral health, and the species used will be administered to at least 100 participants. Data will be collected without identifiers in a Microsoft Excel sheet and will be used for subsequent data analysis. </a:t>
            </a:r>
          </a:p>
          <a:p>
            <a:pPr algn="just"/>
            <a:endParaRPr lang="en-US" sz="3200" b="1" dirty="0">
              <a:solidFill>
                <a:schemeClr val="tx1"/>
              </a:solidFill>
            </a:endParaRPr>
          </a:p>
        </p:txBody>
      </p:sp>
      <p:sp>
        <p:nvSpPr>
          <p:cNvPr id="58" name="TextBox 57">
            <a:extLst>
              <a:ext uri="{FF2B5EF4-FFF2-40B4-BE49-F238E27FC236}">
                <a16:creationId xmlns:a16="http://schemas.microsoft.com/office/drawing/2014/main" id="{3FD19294-73C4-0B47-BBC2-BC452FFEE919}"/>
              </a:ext>
            </a:extLst>
          </p:cNvPr>
          <p:cNvSpPr txBox="1"/>
          <p:nvPr/>
        </p:nvSpPr>
        <p:spPr>
          <a:xfrm>
            <a:off x="3179630" y="32712831"/>
            <a:ext cx="4903681" cy="46166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endParaRPr lang="en-US" sz="2400" b="0" i="0" u="none" strike="noStrike" cap="none" spc="0" normalizeH="0" baseline="0" dirty="0">
              <a:ln>
                <a:noFill/>
              </a:ln>
              <a:solidFill>
                <a:srgbClr val="0033CC"/>
              </a:solidFill>
              <a:effectLst/>
              <a:uFillTx/>
              <a:latin typeface="Arial"/>
              <a:ea typeface="Arial"/>
              <a:cs typeface="Arial"/>
            </a:endParaRPr>
          </a:p>
        </p:txBody>
      </p:sp>
      <p:sp>
        <p:nvSpPr>
          <p:cNvPr id="7" name="AutoShape 2">
            <a:extLst>
              <a:ext uri="{FF2B5EF4-FFF2-40B4-BE49-F238E27FC236}">
                <a16:creationId xmlns:a16="http://schemas.microsoft.com/office/drawing/2014/main" id="{5BA9C087-08B5-824F-8B99-D69FE591B158}"/>
              </a:ext>
            </a:extLst>
          </p:cNvPr>
          <p:cNvSpPr>
            <a:spLocks noChangeAspect="1" noChangeArrowheads="1"/>
          </p:cNvSpPr>
          <p:nvPr/>
        </p:nvSpPr>
        <p:spPr bwMode="auto">
          <a:xfrm flipH="1">
            <a:off x="14369478" y="16306800"/>
            <a:ext cx="4643335" cy="742372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aphicFrame>
        <p:nvGraphicFramePr>
          <p:cNvPr id="5" name="Diagram 14">
            <a:extLst>
              <a:ext uri="{FF2B5EF4-FFF2-40B4-BE49-F238E27FC236}">
                <a16:creationId xmlns:a16="http://schemas.microsoft.com/office/drawing/2014/main" id="{CDBC0B82-7367-C575-E4BD-124CB459698A}"/>
              </a:ext>
            </a:extLst>
          </p:cNvPr>
          <p:cNvGraphicFramePr/>
          <p:nvPr>
            <p:extLst>
              <p:ext uri="{D42A27DB-BD31-4B8C-83A1-F6EECF244321}">
                <p14:modId xmlns:p14="http://schemas.microsoft.com/office/powerpoint/2010/main" val="2047709887"/>
              </p:ext>
            </p:extLst>
          </p:nvPr>
        </p:nvGraphicFramePr>
        <p:xfrm>
          <a:off x="-15841407" y="38067227"/>
          <a:ext cx="9026014" cy="4896463"/>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1699" name="Picture 1699" descr="Letter&#10;&#10;Description automatically generated">
            <a:extLst>
              <a:ext uri="{FF2B5EF4-FFF2-40B4-BE49-F238E27FC236}">
                <a16:creationId xmlns:a16="http://schemas.microsoft.com/office/drawing/2014/main" id="{83B836A5-6CE8-C6B7-DAD1-8FF66999C5E3}"/>
              </a:ext>
            </a:extLst>
          </p:cNvPr>
          <p:cNvPicPr>
            <a:picLocks/>
          </p:cNvPicPr>
          <p:nvPr/>
        </p:nvPicPr>
        <p:blipFill rotWithShape="1">
          <a:blip r:embed="rId11"/>
          <a:srcRect l="8612" t="28716" r="2605" b="1555"/>
          <a:stretch/>
        </p:blipFill>
        <p:spPr>
          <a:xfrm>
            <a:off x="10314974" y="27268324"/>
            <a:ext cx="4197096" cy="4297680"/>
          </a:xfrm>
          <a:prstGeom prst="rect">
            <a:avLst/>
          </a:prstGeom>
        </p:spPr>
      </p:pic>
      <p:sp>
        <p:nvSpPr>
          <p:cNvPr id="1700" name="TextBox 1699">
            <a:extLst>
              <a:ext uri="{FF2B5EF4-FFF2-40B4-BE49-F238E27FC236}">
                <a16:creationId xmlns:a16="http://schemas.microsoft.com/office/drawing/2014/main" id="{968EA8B8-BA98-77FD-15A1-6BB5C0F3DC8E}"/>
              </a:ext>
            </a:extLst>
          </p:cNvPr>
          <p:cNvSpPr txBox="1"/>
          <p:nvPr/>
        </p:nvSpPr>
        <p:spPr>
          <a:xfrm>
            <a:off x="10088581" y="31576462"/>
            <a:ext cx="4423489" cy="132343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pPr algn="ctr" rtl="0" latinLnBrk="1" hangingPunct="0"/>
            <a:r>
              <a:rPr lang="en-US" sz="2000" dirty="0">
                <a:solidFill>
                  <a:srgbClr val="FF0000"/>
                </a:solidFill>
              </a:rPr>
              <a:t>Figure 1: Identified </a:t>
            </a:r>
            <a:endParaRPr lang="en-US" sz="2000" dirty="0"/>
          </a:p>
          <a:p>
            <a:pPr algn="ctr"/>
            <a:r>
              <a:rPr lang="en-US" sz="2000" i="1" dirty="0">
                <a:solidFill>
                  <a:srgbClr val="FF0000"/>
                </a:solidFill>
              </a:rPr>
              <a:t>Gouania lupuloides</a:t>
            </a:r>
            <a:endParaRPr lang="en-US" sz="2000" dirty="0"/>
          </a:p>
          <a:p>
            <a:pPr algn="ctr"/>
            <a:r>
              <a:rPr lang="en-US" sz="2000" dirty="0">
                <a:solidFill>
                  <a:srgbClr val="FF0000"/>
                </a:solidFill>
              </a:rPr>
              <a:t>IV-316-1 (top) and unknown bark sold as "</a:t>
            </a:r>
            <a:r>
              <a:rPr lang="en-US" sz="2000" i="1" dirty="0">
                <a:solidFill>
                  <a:srgbClr val="FF0000"/>
                </a:solidFill>
              </a:rPr>
              <a:t>Bejuco de Indio</a:t>
            </a:r>
            <a:r>
              <a:rPr lang="en-US" sz="2000" dirty="0">
                <a:solidFill>
                  <a:srgbClr val="FF0000"/>
                </a:solidFill>
              </a:rPr>
              <a:t>" IV-382-3</a:t>
            </a:r>
            <a:endParaRPr lang="en-US" sz="7200" dirty="0"/>
          </a:p>
        </p:txBody>
      </p:sp>
      <p:pic>
        <p:nvPicPr>
          <p:cNvPr id="2679" name="Picture 2679" descr="Logo&#10;&#10;Description automatically generated">
            <a:extLst>
              <a:ext uri="{FF2B5EF4-FFF2-40B4-BE49-F238E27FC236}">
                <a16:creationId xmlns:a16="http://schemas.microsoft.com/office/drawing/2014/main" id="{AB09D552-1C25-8694-6AAD-D720401C3CA0}"/>
              </a:ext>
            </a:extLst>
          </p:cNvPr>
          <p:cNvPicPr>
            <a:picLocks noChangeAspect="1"/>
          </p:cNvPicPr>
          <p:nvPr/>
        </p:nvPicPr>
        <p:blipFill>
          <a:blip r:embed="rId12"/>
          <a:stretch>
            <a:fillRect/>
          </a:stretch>
        </p:blipFill>
        <p:spPr>
          <a:xfrm>
            <a:off x="34444784" y="2587742"/>
            <a:ext cx="2344739" cy="2344739"/>
          </a:xfrm>
          <a:prstGeom prst="rect">
            <a:avLst/>
          </a:prstGeom>
        </p:spPr>
      </p:pic>
      <p:pic>
        <p:nvPicPr>
          <p:cNvPr id="2680" name="Picture 2680">
            <a:extLst>
              <a:ext uri="{FF2B5EF4-FFF2-40B4-BE49-F238E27FC236}">
                <a16:creationId xmlns:a16="http://schemas.microsoft.com/office/drawing/2014/main" id="{71324E41-7B33-69F5-9E98-25989EDCD62B}"/>
              </a:ext>
            </a:extLst>
          </p:cNvPr>
          <p:cNvPicPr>
            <a:picLocks noChangeAspect="1"/>
          </p:cNvPicPr>
          <p:nvPr/>
        </p:nvPicPr>
        <p:blipFill>
          <a:blip r:embed="rId13"/>
          <a:stretch>
            <a:fillRect/>
          </a:stretch>
        </p:blipFill>
        <p:spPr>
          <a:xfrm>
            <a:off x="37177505" y="2391132"/>
            <a:ext cx="2743200" cy="2757537"/>
          </a:xfrm>
          <a:prstGeom prst="rect">
            <a:avLst/>
          </a:prstGeom>
        </p:spPr>
      </p:pic>
      <p:sp>
        <p:nvSpPr>
          <p:cNvPr id="172" name="Shape 72">
            <a:extLst>
              <a:ext uri="{FF2B5EF4-FFF2-40B4-BE49-F238E27FC236}">
                <a16:creationId xmlns:a16="http://schemas.microsoft.com/office/drawing/2014/main" id="{60B2CA9C-277E-9151-1886-EB278CB1E4A1}"/>
              </a:ext>
            </a:extLst>
          </p:cNvPr>
          <p:cNvSpPr/>
          <p:nvPr/>
        </p:nvSpPr>
        <p:spPr>
          <a:xfrm>
            <a:off x="29399042" y="18274395"/>
            <a:ext cx="13388453" cy="2554545"/>
          </a:xfrm>
          <a:prstGeom prst="rect">
            <a:avLst/>
          </a:prstGeom>
          <a:ln w="12700">
            <a:miter lim="400000"/>
          </a:ln>
          <a:extLst>
            <a:ext uri="{C572A759-6A51-4108-AA02-DFA0A04FC94B}">
              <ma14:wrappingTextBoxFlag xmlns:ma14="http://schemas.microsoft.com/office/mac/drawingml/2011/main" xmlns="" val="1"/>
            </a:ext>
          </a:extLst>
        </p:spPr>
        <p:txBody>
          <a:bodyPr wrap="square" lIns="45719" tIns="45720" rIns="45719" bIns="45720" anchor="t">
            <a:spAutoFit/>
          </a:bodyPr>
          <a:lstStyle/>
          <a:p>
            <a:pPr lvl="0" algn="just" defTabSz="915987">
              <a:spcBef>
                <a:spcPts val="1900"/>
              </a:spcBef>
              <a:defRPr sz="1800"/>
            </a:pPr>
            <a:r>
              <a:rPr lang="en-US" sz="3200" dirty="0">
                <a:latin typeface="Arial Narrow"/>
                <a:ea typeface="Arial Narrow"/>
                <a:cs typeface="Arial Narrow"/>
                <a:sym typeface="Arial Narrow"/>
              </a:rPr>
              <a:t>From the responses collected at point in the survey,  most of the participants did not have knowledge of medicinal plants. However, a majority of those who did report having knowledge of medicinal plant identified as Hispanic  from countries like the Dominican Republic, Puerto Rico or Bolivia. Most people reported using medicinal plants as a teeth cleaner or oral rinse and purchased these products in grocery stores.</a:t>
            </a:r>
            <a:endParaRPr sz="3200" dirty="0">
              <a:latin typeface="Arial Narrow"/>
              <a:ea typeface="Arial Narrow"/>
              <a:cs typeface="Arial Narrow"/>
              <a:sym typeface="Arial Narrow"/>
            </a:endParaRPr>
          </a:p>
        </p:txBody>
      </p:sp>
      <p:pic>
        <p:nvPicPr>
          <p:cNvPr id="31" name="Picture 31" descr="Chart, histogram&#10;&#10;Description automatically generated">
            <a:extLst>
              <a:ext uri="{FF2B5EF4-FFF2-40B4-BE49-F238E27FC236}">
                <a16:creationId xmlns:a16="http://schemas.microsoft.com/office/drawing/2014/main" id="{DC114810-610D-84B0-1D0B-38497C4F838C}"/>
              </a:ext>
            </a:extLst>
          </p:cNvPr>
          <p:cNvPicPr>
            <a:picLocks noChangeAspect="1"/>
          </p:cNvPicPr>
          <p:nvPr/>
        </p:nvPicPr>
        <p:blipFill>
          <a:blip r:embed="rId14"/>
          <a:stretch>
            <a:fillRect/>
          </a:stretch>
        </p:blipFill>
        <p:spPr>
          <a:xfrm>
            <a:off x="15097556" y="6952066"/>
            <a:ext cx="13716000" cy="7024601"/>
          </a:xfrm>
          <a:prstGeom prst="rect">
            <a:avLst/>
          </a:prstGeom>
        </p:spPr>
      </p:pic>
      <p:sp>
        <p:nvSpPr>
          <p:cNvPr id="57" name="TextBox 56">
            <a:extLst>
              <a:ext uri="{FF2B5EF4-FFF2-40B4-BE49-F238E27FC236}">
                <a16:creationId xmlns:a16="http://schemas.microsoft.com/office/drawing/2014/main" id="{28B66608-8E5E-2219-3588-B139816C220E}"/>
              </a:ext>
            </a:extLst>
          </p:cNvPr>
          <p:cNvSpPr txBox="1"/>
          <p:nvPr/>
        </p:nvSpPr>
        <p:spPr>
          <a:xfrm>
            <a:off x="15097556" y="13910282"/>
            <a:ext cx="13716000" cy="40010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rtl="0" latinLnBrk="1" hangingPunct="0"/>
            <a:r>
              <a:rPr kumimoji="0" lang="en-US" sz="2000" i="0" u="none" strike="noStrike" cap="none" spc="0" normalizeH="0" baseline="0" dirty="0">
                <a:ln>
                  <a:noFill/>
                </a:ln>
                <a:solidFill>
                  <a:srgbClr val="FF0000"/>
                </a:solidFill>
                <a:effectLst/>
                <a:uFillTx/>
                <a:latin typeface="Arial"/>
                <a:ea typeface="Arial"/>
                <a:cs typeface="Arial"/>
                <a:sym typeface="Arial"/>
              </a:rPr>
              <a:t>Figure </a:t>
            </a:r>
            <a:r>
              <a:rPr lang="en-US" sz="2000" dirty="0">
                <a:solidFill>
                  <a:srgbClr val="FF0000"/>
                </a:solidFill>
              </a:rPr>
              <a:t>2</a:t>
            </a:r>
            <a:r>
              <a:rPr kumimoji="0" lang="en-US" sz="2000" i="0" u="none" strike="noStrike" cap="none" spc="0" normalizeH="0" baseline="0" dirty="0">
                <a:ln>
                  <a:noFill/>
                </a:ln>
                <a:solidFill>
                  <a:srgbClr val="FF0000"/>
                </a:solidFill>
                <a:effectLst/>
                <a:uFillTx/>
                <a:latin typeface="Arial"/>
                <a:ea typeface="Arial"/>
                <a:cs typeface="Arial"/>
                <a:sym typeface="Arial"/>
              </a:rPr>
              <a:t>. </a:t>
            </a:r>
            <a:r>
              <a:rPr lang="en-US" sz="2000" dirty="0">
                <a:solidFill>
                  <a:srgbClr val="FF0000"/>
                </a:solidFill>
              </a:rPr>
              <a:t>Comparison of chromatograms for unknown sample IV-382-2 (top) and known </a:t>
            </a:r>
            <a:r>
              <a:rPr lang="en-US" sz="2000" i="1" dirty="0">
                <a:solidFill>
                  <a:srgbClr val="FF0000"/>
                </a:solidFill>
              </a:rPr>
              <a:t>G. lupuloides </a:t>
            </a:r>
            <a:r>
              <a:rPr lang="en-US" sz="2000" dirty="0">
                <a:solidFill>
                  <a:srgbClr val="FF0000"/>
                </a:solidFill>
              </a:rPr>
              <a:t>sample (IV-80-1)</a:t>
            </a:r>
            <a:endParaRPr lang="en-US" sz="2000" i="1" u="none" strike="noStrike" cap="none" spc="0" normalizeH="0" baseline="0" dirty="0">
              <a:ln>
                <a:noFill/>
              </a:ln>
              <a:solidFill>
                <a:srgbClr val="FF0000"/>
              </a:solidFill>
              <a:effectLst/>
              <a:uFillTx/>
              <a:latin typeface="Arial"/>
              <a:ea typeface="Arial"/>
              <a:cs typeface="Arial"/>
            </a:endParaRPr>
          </a:p>
        </p:txBody>
      </p:sp>
      <p:pic>
        <p:nvPicPr>
          <p:cNvPr id="145" name="Picture 145" descr="Chart, pie chart&#10;&#10;Description automatically generated">
            <a:extLst>
              <a:ext uri="{FF2B5EF4-FFF2-40B4-BE49-F238E27FC236}">
                <a16:creationId xmlns:a16="http://schemas.microsoft.com/office/drawing/2014/main" id="{08891A7A-D68C-27FA-88C5-6BAF80D77427}"/>
              </a:ext>
            </a:extLst>
          </p:cNvPr>
          <p:cNvPicPr>
            <a:picLocks noChangeAspect="1"/>
          </p:cNvPicPr>
          <p:nvPr/>
        </p:nvPicPr>
        <p:blipFill>
          <a:blip r:embed="rId15"/>
          <a:stretch>
            <a:fillRect/>
          </a:stretch>
        </p:blipFill>
        <p:spPr>
          <a:xfrm>
            <a:off x="36587696" y="5864131"/>
            <a:ext cx="6400800" cy="3877122"/>
          </a:xfrm>
          <a:prstGeom prst="rect">
            <a:avLst/>
          </a:prstGeom>
        </p:spPr>
      </p:pic>
      <p:pic>
        <p:nvPicPr>
          <p:cNvPr id="83" name="Picture 83" descr="Table&#10;&#10;Description automatically generated">
            <a:extLst>
              <a:ext uri="{FF2B5EF4-FFF2-40B4-BE49-F238E27FC236}">
                <a16:creationId xmlns:a16="http://schemas.microsoft.com/office/drawing/2014/main" id="{FBB0C426-C08D-8FB7-9B00-7892143D1DF7}"/>
              </a:ext>
            </a:extLst>
          </p:cNvPr>
          <p:cNvPicPr>
            <a:picLocks noChangeAspect="1"/>
          </p:cNvPicPr>
          <p:nvPr/>
        </p:nvPicPr>
        <p:blipFill>
          <a:blip r:embed="rId16"/>
          <a:stretch>
            <a:fillRect/>
          </a:stretch>
        </p:blipFill>
        <p:spPr>
          <a:xfrm>
            <a:off x="29399042" y="11134552"/>
            <a:ext cx="13716000" cy="1810805"/>
          </a:xfrm>
          <a:prstGeom prst="rect">
            <a:avLst/>
          </a:prstGeom>
        </p:spPr>
      </p:pic>
      <p:sp>
        <p:nvSpPr>
          <p:cNvPr id="92" name="TextBox 91">
            <a:extLst>
              <a:ext uri="{FF2B5EF4-FFF2-40B4-BE49-F238E27FC236}">
                <a16:creationId xmlns:a16="http://schemas.microsoft.com/office/drawing/2014/main" id="{FDB572BB-0B9C-F6EB-FBAA-549D172024A5}"/>
              </a:ext>
            </a:extLst>
          </p:cNvPr>
          <p:cNvSpPr txBox="1"/>
          <p:nvPr/>
        </p:nvSpPr>
        <p:spPr>
          <a:xfrm>
            <a:off x="29489400" y="9977615"/>
            <a:ext cx="13716000" cy="70788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rtl="0" latinLnBrk="1" hangingPunct="0"/>
            <a:r>
              <a:rPr kumimoji="0" lang="en-US" sz="2000" i="0" u="none" strike="noStrike" cap="none" spc="0" normalizeH="0" baseline="0" dirty="0">
                <a:ln>
                  <a:noFill/>
                </a:ln>
                <a:solidFill>
                  <a:srgbClr val="FF0000"/>
                </a:solidFill>
                <a:effectLst/>
                <a:uFillTx/>
                <a:latin typeface="Arial"/>
                <a:ea typeface="Arial"/>
                <a:cs typeface="Arial"/>
                <a:sym typeface="Arial"/>
              </a:rPr>
              <a:t>Figure 5.</a:t>
            </a:r>
            <a:r>
              <a:rPr lang="en-US" sz="2000" dirty="0">
                <a:solidFill>
                  <a:srgbClr val="FF0000"/>
                </a:solidFill>
              </a:rPr>
              <a:t> Percent of participants who use plants for oral health (left) and reported cultural-identities of participants with knowledge of medicinal plants (right) </a:t>
            </a:r>
            <a:endParaRPr lang="en-US" sz="2000" i="1" u="none" strike="noStrike" cap="none" spc="0" normalizeH="0" baseline="0" dirty="0">
              <a:ln>
                <a:noFill/>
              </a:ln>
              <a:solidFill>
                <a:srgbClr val="FF0000"/>
              </a:solidFill>
              <a:effectLst/>
              <a:uFillTx/>
              <a:latin typeface="Arial"/>
              <a:ea typeface="Arial"/>
              <a:cs typeface="Arial"/>
            </a:endParaRPr>
          </a:p>
        </p:txBody>
      </p:sp>
      <p:pic>
        <p:nvPicPr>
          <p:cNvPr id="84" name="Picture 84" descr="Chart, pie chart&#10;&#10;Description automatically generated">
            <a:extLst>
              <a:ext uri="{FF2B5EF4-FFF2-40B4-BE49-F238E27FC236}">
                <a16:creationId xmlns:a16="http://schemas.microsoft.com/office/drawing/2014/main" id="{1930D7F4-EE8E-5169-17C3-A0B4978A055A}"/>
              </a:ext>
            </a:extLst>
          </p:cNvPr>
          <p:cNvPicPr>
            <a:picLocks/>
          </p:cNvPicPr>
          <p:nvPr/>
        </p:nvPicPr>
        <p:blipFill>
          <a:blip r:embed="rId17"/>
          <a:stretch>
            <a:fillRect/>
          </a:stretch>
        </p:blipFill>
        <p:spPr>
          <a:xfrm>
            <a:off x="29856241" y="5864197"/>
            <a:ext cx="6400800" cy="3877056"/>
          </a:xfrm>
          <a:prstGeom prst="rect">
            <a:avLst/>
          </a:prstGeom>
        </p:spPr>
      </p:pic>
      <p:sp>
        <p:nvSpPr>
          <p:cNvPr id="95" name="TextBox 94">
            <a:extLst>
              <a:ext uri="{FF2B5EF4-FFF2-40B4-BE49-F238E27FC236}">
                <a16:creationId xmlns:a16="http://schemas.microsoft.com/office/drawing/2014/main" id="{7C6B3158-0F14-2D9D-5AAE-B165FB8EDFF4}"/>
              </a:ext>
            </a:extLst>
          </p:cNvPr>
          <p:cNvSpPr txBox="1"/>
          <p:nvPr/>
        </p:nvSpPr>
        <p:spPr>
          <a:xfrm>
            <a:off x="29399042" y="13198035"/>
            <a:ext cx="13669195" cy="40010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rtl="0" latinLnBrk="1" hangingPunct="0"/>
            <a:r>
              <a:rPr kumimoji="0" lang="en-US" sz="2000" i="0" u="none" strike="noStrike" cap="none" spc="0" normalizeH="0" baseline="0" dirty="0">
                <a:ln>
                  <a:noFill/>
                </a:ln>
                <a:solidFill>
                  <a:srgbClr val="FF0000"/>
                </a:solidFill>
                <a:effectLst/>
                <a:uFillTx/>
                <a:latin typeface="Arial"/>
                <a:ea typeface="Arial"/>
                <a:cs typeface="Arial"/>
                <a:sym typeface="Arial"/>
              </a:rPr>
              <a:t>Figure </a:t>
            </a:r>
            <a:r>
              <a:rPr lang="en-US" sz="2000" dirty="0">
                <a:solidFill>
                  <a:srgbClr val="FF0000"/>
                </a:solidFill>
              </a:rPr>
              <a:t>6</a:t>
            </a:r>
            <a:r>
              <a:rPr kumimoji="0" lang="en-US" sz="2000" i="0" u="none" strike="noStrike" cap="none" spc="0" normalizeH="0" baseline="0" dirty="0">
                <a:ln>
                  <a:noFill/>
                </a:ln>
                <a:solidFill>
                  <a:srgbClr val="FF0000"/>
                </a:solidFill>
                <a:effectLst/>
                <a:uFillTx/>
                <a:latin typeface="Arial"/>
                <a:ea typeface="Arial"/>
                <a:cs typeface="Arial"/>
                <a:sym typeface="Arial"/>
              </a:rPr>
              <a:t>.</a:t>
            </a:r>
            <a:r>
              <a:rPr lang="en-US" sz="2000" dirty="0">
                <a:solidFill>
                  <a:srgbClr val="FF0000"/>
                </a:solidFill>
              </a:rPr>
              <a:t> Top three reported uses of plants for oral health</a:t>
            </a:r>
            <a:endParaRPr lang="en-US" sz="2000" i="1" u="none" strike="noStrike" cap="none" spc="0" normalizeH="0" baseline="0" dirty="0">
              <a:ln>
                <a:noFill/>
              </a:ln>
              <a:solidFill>
                <a:srgbClr val="FF0000"/>
              </a:solidFill>
              <a:effectLst/>
              <a:uFillTx/>
              <a:latin typeface="Arial"/>
              <a:ea typeface="Arial"/>
              <a:cs typeface="Arial"/>
            </a:endParaRPr>
          </a:p>
        </p:txBody>
      </p:sp>
      <p:graphicFrame>
        <p:nvGraphicFramePr>
          <p:cNvPr id="59" name="Chart 58">
            <a:extLst>
              <a:ext uri="{FF2B5EF4-FFF2-40B4-BE49-F238E27FC236}">
                <a16:creationId xmlns:a16="http://schemas.microsoft.com/office/drawing/2014/main" id="{F861891C-3F74-FB60-57C4-0DAAFA6EBD5A}"/>
              </a:ext>
            </a:extLst>
          </p:cNvPr>
          <p:cNvGraphicFramePr>
            <a:graphicFrameLocks/>
          </p:cNvGraphicFramePr>
          <p:nvPr>
            <p:extLst>
              <p:ext uri="{D42A27DB-BD31-4B8C-83A1-F6EECF244321}">
                <p14:modId xmlns:p14="http://schemas.microsoft.com/office/powerpoint/2010/main" val="476313923"/>
              </p:ext>
            </p:extLst>
          </p:nvPr>
        </p:nvGraphicFramePr>
        <p:xfrm>
          <a:off x="29399042" y="13958325"/>
          <a:ext cx="13716000" cy="4191962"/>
        </p:xfrm>
        <a:graphic>
          <a:graphicData uri="http://schemas.openxmlformats.org/drawingml/2006/chart">
            <c:chart xmlns:c="http://schemas.openxmlformats.org/drawingml/2006/chart" xmlns:r="http://schemas.openxmlformats.org/officeDocument/2006/relationships" r:id="rId18"/>
          </a:graphicData>
        </a:graphic>
      </p:graphicFrame>
      <p:graphicFrame>
        <p:nvGraphicFramePr>
          <p:cNvPr id="8" name="Chart 7">
            <a:extLst>
              <a:ext uri="{FF2B5EF4-FFF2-40B4-BE49-F238E27FC236}">
                <a16:creationId xmlns:a16="http://schemas.microsoft.com/office/drawing/2014/main" id="{133AB6C0-2186-9927-3B18-BED5E91A9C3D}"/>
              </a:ext>
            </a:extLst>
          </p:cNvPr>
          <p:cNvGraphicFramePr/>
          <p:nvPr>
            <p:extLst>
              <p:ext uri="{D42A27DB-BD31-4B8C-83A1-F6EECF244321}">
                <p14:modId xmlns:p14="http://schemas.microsoft.com/office/powerpoint/2010/main" val="823570445"/>
              </p:ext>
            </p:extLst>
          </p:nvPr>
        </p:nvGraphicFramePr>
        <p:xfrm>
          <a:off x="15087599" y="22910488"/>
          <a:ext cx="13716000" cy="4357861"/>
        </p:xfrm>
        <a:graphic>
          <a:graphicData uri="http://schemas.openxmlformats.org/drawingml/2006/chart">
            <c:chart xmlns:c="http://schemas.openxmlformats.org/drawingml/2006/chart" xmlns:r="http://schemas.openxmlformats.org/officeDocument/2006/relationships" r:id="rId19"/>
          </a:graphicData>
        </a:graphic>
      </p:graphicFrame>
      <p:sp>
        <p:nvSpPr>
          <p:cNvPr id="60" name="TextBox 59">
            <a:extLst>
              <a:ext uri="{FF2B5EF4-FFF2-40B4-BE49-F238E27FC236}">
                <a16:creationId xmlns:a16="http://schemas.microsoft.com/office/drawing/2014/main" id="{8EE1BCC3-2808-BC83-3B1B-A8FDA2092F10}"/>
              </a:ext>
            </a:extLst>
          </p:cNvPr>
          <p:cNvSpPr txBox="1"/>
          <p:nvPr/>
        </p:nvSpPr>
        <p:spPr>
          <a:xfrm>
            <a:off x="15269280" y="27253384"/>
            <a:ext cx="13462909" cy="70788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1" hangingPunct="0">
              <a:lnSpc>
                <a:spcPct val="100000"/>
              </a:lnSpc>
              <a:spcBef>
                <a:spcPts val="0"/>
              </a:spcBef>
              <a:spcAft>
                <a:spcPts val="0"/>
              </a:spcAft>
              <a:buClrTx/>
              <a:buSzTx/>
              <a:buFontTx/>
              <a:buNone/>
              <a:tabLst/>
            </a:pPr>
            <a:r>
              <a:rPr kumimoji="0" lang="en-US" sz="2000" i="0" u="none" strike="noStrike" cap="none" spc="0" normalizeH="0" baseline="0" dirty="0">
                <a:ln>
                  <a:noFill/>
                </a:ln>
                <a:solidFill>
                  <a:srgbClr val="FF0000"/>
                </a:solidFill>
                <a:effectLst/>
                <a:uFillTx/>
                <a:latin typeface="Arial"/>
                <a:ea typeface="Arial"/>
                <a:cs typeface="Arial"/>
                <a:sym typeface="Arial"/>
              </a:rPr>
              <a:t>Figure 4. Abundance of Unidentified marker compounds in known samples (IV-80 and IV-316) and unknown sample </a:t>
            </a:r>
          </a:p>
          <a:p>
            <a:pPr marL="0" marR="0" indent="0" algn="ctr" defTabSz="914400" rtl="0" fontAlgn="auto" latinLnBrk="1" hangingPunct="0">
              <a:lnSpc>
                <a:spcPct val="100000"/>
              </a:lnSpc>
              <a:spcBef>
                <a:spcPts val="0"/>
              </a:spcBef>
              <a:spcAft>
                <a:spcPts val="0"/>
              </a:spcAft>
              <a:buClrTx/>
              <a:buSzTx/>
              <a:buFontTx/>
              <a:buNone/>
              <a:tabLst/>
            </a:pPr>
            <a:r>
              <a:rPr kumimoji="0" lang="en-US" sz="2000" i="0" u="none" strike="noStrike" cap="none" spc="0" normalizeH="0" baseline="0" dirty="0">
                <a:ln>
                  <a:noFill/>
                </a:ln>
                <a:solidFill>
                  <a:srgbClr val="FF0000"/>
                </a:solidFill>
                <a:effectLst/>
                <a:uFillTx/>
                <a:latin typeface="Arial"/>
                <a:ea typeface="Arial"/>
                <a:cs typeface="Arial"/>
                <a:sym typeface="Arial"/>
              </a:rPr>
              <a:t>(IV-382-2) </a:t>
            </a:r>
          </a:p>
        </p:txBody>
      </p:sp>
      <p:sp>
        <p:nvSpPr>
          <p:cNvPr id="61" name="TextBox 60">
            <a:extLst>
              <a:ext uri="{FF2B5EF4-FFF2-40B4-BE49-F238E27FC236}">
                <a16:creationId xmlns:a16="http://schemas.microsoft.com/office/drawing/2014/main" id="{E6518EA0-49F9-EFC3-C513-B0F64106069D}"/>
              </a:ext>
            </a:extLst>
          </p:cNvPr>
          <p:cNvSpPr txBox="1"/>
          <p:nvPr/>
        </p:nvSpPr>
        <p:spPr>
          <a:xfrm>
            <a:off x="29525587" y="18033042"/>
            <a:ext cx="13462909" cy="40010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1" hangingPunct="0">
              <a:lnSpc>
                <a:spcPct val="100000"/>
              </a:lnSpc>
              <a:spcBef>
                <a:spcPts val="0"/>
              </a:spcBef>
              <a:spcAft>
                <a:spcPts val="0"/>
              </a:spcAft>
              <a:buClrTx/>
              <a:buSzTx/>
              <a:buFontTx/>
              <a:buNone/>
              <a:tabLst/>
            </a:pPr>
            <a:r>
              <a:rPr kumimoji="0" lang="en-US" sz="2000" i="0" u="none" strike="noStrike" cap="none" spc="0" normalizeH="0" baseline="0" dirty="0">
                <a:ln>
                  <a:noFill/>
                </a:ln>
                <a:solidFill>
                  <a:srgbClr val="FF0000"/>
                </a:solidFill>
                <a:effectLst/>
                <a:uFillTx/>
                <a:latin typeface="Arial"/>
                <a:ea typeface="Arial"/>
                <a:cs typeface="Arial"/>
                <a:sym typeface="Arial"/>
              </a:rPr>
              <a:t>Figure 7. Sources of medicinal plant</a:t>
            </a:r>
            <a:r>
              <a:rPr lang="en-US" sz="2000" dirty="0">
                <a:solidFill>
                  <a:srgbClr val="FF0000"/>
                </a:solidFill>
              </a:rPr>
              <a:t>s for oral health reported by participants</a:t>
            </a:r>
            <a:endParaRPr kumimoji="0" lang="en-US" sz="2000" i="0" u="none" strike="noStrike" cap="none" spc="0" normalizeH="0" baseline="0" dirty="0">
              <a:ln>
                <a:noFill/>
              </a:ln>
              <a:solidFill>
                <a:srgbClr val="FF0000"/>
              </a:solidFill>
              <a:effectLst/>
              <a:uFillTx/>
              <a:latin typeface="Arial"/>
              <a:ea typeface="Arial"/>
              <a:cs typeface="Arial"/>
              <a:sym typeface="Arial"/>
            </a:endParaRPr>
          </a:p>
        </p:txBody>
      </p:sp>
    </p:spTree>
  </p:cSld>
  <p:clrMapOvr>
    <a:masterClrMapping/>
  </p:clrMapOvr>
  <p:transition spd="med"/>
</p:sld>
</file>

<file path=ppt/theme/theme1.xml><?xml version="1.0" encoding="utf-8"?>
<a:theme xmlns:a="http://schemas.openxmlformats.org/drawingml/2006/main" name="Default">
  <a:themeElements>
    <a:clrScheme name="Default">
      <a:dk1>
        <a:srgbClr val="000000"/>
      </a:dk1>
      <a:lt1>
        <a:srgbClr val="FFFFFF"/>
      </a:lt1>
      <a:dk2>
        <a:srgbClr val="A7A7A7"/>
      </a:dk2>
      <a:lt2>
        <a:srgbClr val="535353"/>
      </a:lt2>
      <a:accent1>
        <a:srgbClr val="BBE0E3"/>
      </a:accent1>
      <a:accent2>
        <a:srgbClr val="333399"/>
      </a:accent2>
      <a:accent3>
        <a:srgbClr val="8F8F8F"/>
      </a:accent3>
      <a:accent4>
        <a:srgbClr val="707070"/>
      </a:accent4>
      <a:accent5>
        <a:srgbClr val="DAEDEF"/>
      </a:accent5>
      <a:accent6>
        <a:srgbClr val="2D2D8A"/>
      </a:accent6>
      <a:hlink>
        <a:srgbClr val="0000FF"/>
      </a:hlink>
      <a:folHlink>
        <a:srgbClr val="FF00FF"/>
      </a:folHlink>
    </a:clrScheme>
    <a:fontScheme name="Default">
      <a:majorFont>
        <a:latin typeface="Helvetica Neue"/>
        <a:ea typeface="Helvetica Neue"/>
        <a:cs typeface="Helvetica Neue"/>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BBE0E3"/>
          </a:solidFill>
          <a:prstDash val="solid"/>
          <a:bevel/>
        </a:ln>
        <a:effectLst/>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86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BBE0E3"/>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86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Default">
  <a:themeElements>
    <a:clrScheme name="Default">
      <a:dk1>
        <a:srgbClr val="000000"/>
      </a:dk1>
      <a:lt1>
        <a:srgbClr val="FFFFFF"/>
      </a:lt1>
      <a:dk2>
        <a:srgbClr val="A7A7A7"/>
      </a:dk2>
      <a:lt2>
        <a:srgbClr val="535353"/>
      </a:lt2>
      <a:accent1>
        <a:srgbClr val="BBE0E3"/>
      </a:accent1>
      <a:accent2>
        <a:srgbClr val="333399"/>
      </a:accent2>
      <a:accent3>
        <a:srgbClr val="8F8F8F"/>
      </a:accent3>
      <a:accent4>
        <a:srgbClr val="707070"/>
      </a:accent4>
      <a:accent5>
        <a:srgbClr val="DAEDEF"/>
      </a:accent5>
      <a:accent6>
        <a:srgbClr val="2D2D8A"/>
      </a:accent6>
      <a:hlink>
        <a:srgbClr val="0000FF"/>
      </a:hlink>
      <a:folHlink>
        <a:srgbClr val="FF00FF"/>
      </a:folHlink>
    </a:clrScheme>
    <a:fontScheme name="Default">
      <a:majorFont>
        <a:latin typeface="Helvetica Neue"/>
        <a:ea typeface="Helvetica Neue"/>
        <a:cs typeface="Helvetica Neue"/>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BBE0E3"/>
          </a:solidFill>
          <a:prstDash val="solid"/>
          <a:bevel/>
        </a:ln>
        <a:effectLst/>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86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BBE0E3"/>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86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513</TotalTime>
  <Words>1315</Words>
  <Application>Microsoft Macintosh PowerPoint</Application>
  <PresentationFormat>Custom</PresentationFormat>
  <Paragraphs>58</Paragraphs>
  <Slides>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vt:i4>
      </vt:variant>
    </vt:vector>
  </HeadingPairs>
  <TitlesOfParts>
    <vt:vector size="7" baseType="lpstr">
      <vt:lpstr>Arial</vt:lpstr>
      <vt:lpstr>Arial Narrow</vt:lpstr>
      <vt:lpstr>Helvetica Neue</vt:lpstr>
      <vt:lpstr>Times New Roman</vt:lpstr>
      <vt:lpstr>Wingdings</vt:lpstr>
      <vt:lpstr>Default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Kennelly</dc:creator>
  <cp:lastModifiedBy>Jood Abuali</cp:lastModifiedBy>
  <cp:revision>149</cp:revision>
  <cp:lastPrinted>2015-06-22T21:26:41Z</cp:lastPrinted>
  <dcterms:modified xsi:type="dcterms:W3CDTF">2022-05-04T03:28:06Z</dcterms:modified>
</cp:coreProperties>
</file>