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Nuni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1e55133b00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1e55133b00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To make sure we have our product we </a:t>
            </a:r>
            <a:r>
              <a:rPr lang="en" sz="1300">
                <a:solidFill>
                  <a:srgbClr val="233A44"/>
                </a:solidFill>
                <a:latin typeface="Calibri"/>
                <a:ea typeface="Calibri"/>
                <a:cs typeface="Calibri"/>
                <a:sym typeface="Calibri"/>
              </a:rPr>
              <a:t>Characterize it product via H-NMR. NMR distinigues all the unique hyrdogens in a compound</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Match peaks on procedure</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Most of the peaks in aromati region- rings</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The unlabeled peak at 7.3 is our CDCl3 solvent peak</a:t>
            </a:r>
            <a:endParaRPr sz="1300">
              <a:solidFill>
                <a:srgbClr val="233A44"/>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77ca0608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277ca0608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complex than the phthalazine synthesis. The acetate arms help  BINDS LANTHANIDE</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Carried out in 3 steps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2 amines of the cyclen are protected by adding the CBClZ (. These protecting groups will enable us to add the appendages in teh </a:t>
            </a:r>
            <a:r>
              <a:rPr lang="en"/>
              <a:t>next</a:t>
            </a:r>
            <a:r>
              <a:rPr lang="en"/>
              <a:t> step</a:t>
            </a:r>
            <a:endParaRPr/>
          </a:p>
          <a:p>
            <a:pPr indent="-298450" lvl="0" marL="457200" rtl="0" algn="l">
              <a:spcBef>
                <a:spcPts val="0"/>
              </a:spcBef>
              <a:spcAft>
                <a:spcPts val="0"/>
              </a:spcAft>
              <a:buSzPts val="1100"/>
              <a:buAutoNum type="arabicPeriod"/>
            </a:pPr>
            <a:r>
              <a:rPr lang="en"/>
              <a:t>We reacted T-bu bromoacetate w/ the CBZ- cyclen in </a:t>
            </a:r>
            <a:r>
              <a:rPr lang="en"/>
              <a:t>presence</a:t>
            </a:r>
            <a:r>
              <a:rPr lang="en"/>
              <a:t> of DIEA to produce the macrocycle. </a:t>
            </a:r>
            <a:endParaRPr/>
          </a:p>
          <a:p>
            <a:pPr indent="-298450" lvl="0" marL="457200" rtl="0" algn="l">
              <a:spcBef>
                <a:spcPts val="0"/>
              </a:spcBef>
              <a:spcAft>
                <a:spcPts val="0"/>
              </a:spcAft>
              <a:buSzPts val="1100"/>
              <a:buAutoNum type="arabicPeriod"/>
            </a:pPr>
            <a:r>
              <a:rPr lang="en"/>
              <a:t>We removed the CBZ via hydrogenation. to give our product as a light yellow oil.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278390bda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278390bd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Characterize our product via H-NMR.</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Match peaks on procedure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27a6e458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27a6e458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add the Phthalazine to our DO2A-t-bu Ester to result in our ligand. As seen we used all of the 4 N donating atoms available in the cyclen.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277ca0608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277ca0608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Our Eu will be situated in our ligand. When adding the ligand we also need to deprotect the acetate arms. (take away the t-butyl). This gives us the O- at the ends of the acetate arms. This is done so the resulting charge can bind the lanthanide. If we count the coordination bonds we get coordination number of 8, which satisfies the lanthanide 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277ca0608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277ca0608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a:solidFill>
                  <a:srgbClr val="202124"/>
                </a:solidFill>
              </a:rPr>
              <a:t>Previous studies show that complexes of DO3A-triazolo[3,4-]phthalazine show good luminescent properties and we want to investigate the behavior of complexes of DO2A-triazolo[3,4-]phthalazine to compare. As seen the only difference between the complexes is that we replaced a phthalazine arm with an acetate arm. In the next slide we will go over luminescent </a:t>
            </a:r>
            <a:r>
              <a:rPr lang="en">
                <a:solidFill>
                  <a:srgbClr val="202124"/>
                </a:solidFill>
              </a:rPr>
              <a:t>properties</a:t>
            </a:r>
            <a:r>
              <a:rPr lang="en">
                <a:solidFill>
                  <a:srgbClr val="202124"/>
                </a:solidFill>
              </a:rPr>
              <a:t> of these two complexes. We hypothesized that the DO2A would be more </a:t>
            </a:r>
            <a:r>
              <a:rPr lang="en">
                <a:solidFill>
                  <a:srgbClr val="202124"/>
                </a:solidFill>
              </a:rPr>
              <a:t>luminescent</a:t>
            </a:r>
            <a:r>
              <a:rPr lang="en">
                <a:solidFill>
                  <a:srgbClr val="202124"/>
                </a:solidFill>
              </a:rPr>
              <a:t> as its </a:t>
            </a:r>
            <a:r>
              <a:rPr lang="en">
                <a:solidFill>
                  <a:srgbClr val="202124"/>
                </a:solidFill>
              </a:rPr>
              <a:t>structure</a:t>
            </a:r>
            <a:r>
              <a:rPr lang="en">
                <a:solidFill>
                  <a:srgbClr val="202124"/>
                </a:solidFill>
              </a:rPr>
              <a:t> contains 2 “antennas” while the DO3A only has 1 “atenna”, so the DO2A would absorb light more </a:t>
            </a:r>
            <a:r>
              <a:rPr lang="en">
                <a:solidFill>
                  <a:srgbClr val="202124"/>
                </a:solidFill>
              </a:rPr>
              <a:t>efficiently.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7a6e4584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27a6e4584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have our </a:t>
            </a:r>
            <a:r>
              <a:rPr lang="en"/>
              <a:t>excitation</a:t>
            </a:r>
            <a:r>
              <a:rPr lang="en"/>
              <a:t> spectras of our two complexes so we can compare their </a:t>
            </a:r>
            <a:r>
              <a:rPr lang="en"/>
              <a:t>luminescence propoerites. Eu edmits light at wavelengths 550-750</a:t>
            </a:r>
            <a:r>
              <a:rPr lang="en"/>
              <a:t> which is why both complexes.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7d931e4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27d931e4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e55133b0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e55133b0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Have many purposes. (Alloy) </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 Lanthanides have similarities in their physical and chemical properties</a:t>
            </a:r>
            <a:endParaRPr sz="1300">
              <a:solidFill>
                <a:srgbClr val="233A44"/>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e55133b0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1e55133b0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3375" lvl="0" marL="457200" rtl="0" algn="l">
              <a:lnSpc>
                <a:spcPct val="115000"/>
              </a:lnSpc>
              <a:spcBef>
                <a:spcPts val="800"/>
              </a:spcBef>
              <a:spcAft>
                <a:spcPts val="0"/>
              </a:spcAft>
              <a:buClr>
                <a:schemeClr val="dk1"/>
              </a:buClr>
              <a:buSzPts val="1650"/>
              <a:buFont typeface="Arial"/>
              <a:buChar char="●"/>
            </a:pPr>
            <a:r>
              <a:rPr lang="en" sz="1650">
                <a:solidFill>
                  <a:schemeClr val="dk1"/>
                </a:solidFill>
              </a:rPr>
              <a:t>Lanthanides are emissive and have long luminescence lifetimes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77ca060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77ca060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200"/>
              </a:spcAft>
              <a:buNone/>
            </a:pPr>
            <a:r>
              <a:rPr lang="en" sz="1625">
                <a:solidFill>
                  <a:srgbClr val="202124"/>
                </a:solidFill>
              </a:rPr>
              <a:t>by a ligand in order to enhance light absorption.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77ca0608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77ca0608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lnSpc>
                <a:spcPct val="115000"/>
              </a:lnSpc>
              <a:spcBef>
                <a:spcPts val="0"/>
              </a:spcBef>
              <a:spcAft>
                <a:spcPts val="0"/>
              </a:spcAft>
              <a:buClr>
                <a:srgbClr val="202124"/>
              </a:buClr>
              <a:buSzPts val="1100"/>
              <a:buAutoNum type="arabicPeriod"/>
            </a:pPr>
            <a:r>
              <a:rPr lang="en">
                <a:solidFill>
                  <a:srgbClr val="202124"/>
                </a:solidFill>
              </a:rPr>
              <a:t>Bind the lanthanide effectively</a:t>
            </a:r>
            <a:endParaRPr>
              <a:solidFill>
                <a:srgbClr val="202124"/>
              </a:solidFill>
            </a:endParaRPr>
          </a:p>
          <a:p>
            <a:pPr indent="-298450" lvl="0" marL="914400" rtl="0" algn="l">
              <a:lnSpc>
                <a:spcPct val="115000"/>
              </a:lnSpc>
              <a:spcBef>
                <a:spcPts val="0"/>
              </a:spcBef>
              <a:spcAft>
                <a:spcPts val="0"/>
              </a:spcAft>
              <a:buClr>
                <a:srgbClr val="202124"/>
              </a:buClr>
              <a:buSzPts val="1100"/>
              <a:buAutoNum type="arabicPeriod"/>
            </a:pPr>
            <a:r>
              <a:rPr lang="en">
                <a:solidFill>
                  <a:srgbClr val="202124"/>
                </a:solidFill>
              </a:rPr>
              <a:t>Can act as antennas to harvest light and increase luminescence emission</a:t>
            </a:r>
            <a:endParaRPr>
              <a:solidFill>
                <a:srgbClr val="202124"/>
              </a:solidFill>
            </a:endParaRPr>
          </a:p>
          <a:p>
            <a:pPr indent="0" lvl="0" marL="457200" rtl="0" algn="l">
              <a:lnSpc>
                <a:spcPct val="115000"/>
              </a:lnSpc>
              <a:spcBef>
                <a:spcPts val="1200"/>
              </a:spcBef>
              <a:spcAft>
                <a:spcPts val="0"/>
              </a:spcAft>
              <a:buNone/>
            </a:pPr>
            <a:r>
              <a:rPr lang="en" sz="1625">
                <a:solidFill>
                  <a:srgbClr val="202124"/>
                </a:solidFill>
              </a:rPr>
              <a:t>We used Europium Eu^3+ as our lanthanide. </a:t>
            </a:r>
            <a:endParaRPr>
              <a:solidFill>
                <a:srgbClr val="202124"/>
              </a:solidFill>
            </a:endParaRPr>
          </a:p>
          <a:p>
            <a:pPr indent="0" lvl="0" marL="0" rtl="0" algn="l">
              <a:lnSpc>
                <a:spcPct val="115000"/>
              </a:lnSpc>
              <a:spcBef>
                <a:spcPts val="1200"/>
              </a:spcBef>
              <a:spcAft>
                <a:spcPts val="0"/>
              </a:spcAft>
              <a:buNone/>
            </a:pPr>
            <a:r>
              <a:t/>
            </a:r>
            <a:endParaRPr>
              <a:solidFill>
                <a:srgbClr val="202124"/>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77ca0608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77ca0608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rgbClr val="3C78D8"/>
                </a:solidFill>
                <a:latin typeface="Calibri"/>
                <a:ea typeface="Calibri"/>
                <a:cs typeface="Calibri"/>
                <a:sym typeface="Calibri"/>
              </a:rPr>
              <a:t>While Lanthanides can retain light for long lifetimes, they are actually quite poor at initially absorbing light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e55133b00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e55133b00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first appendage is an </a:t>
            </a:r>
            <a:r>
              <a:rPr lang="en"/>
              <a:t>antenna</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77ca0608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277ca0608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 Hydralazine hydrochloride and with H2O to yield a yellow solution. </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Add chloroacetyl chloride dropwise.</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Reflux overnight → white precipitate </a:t>
            </a:r>
            <a:endParaRPr sz="1300">
              <a:solidFill>
                <a:srgbClr val="233A44"/>
              </a:solidFill>
              <a:latin typeface="Calibri"/>
              <a:ea typeface="Calibri"/>
              <a:cs typeface="Calibri"/>
              <a:sym typeface="Calibri"/>
            </a:endParaRPr>
          </a:p>
          <a:p>
            <a:pPr indent="-311150" lvl="0" marL="457200" rtl="0" algn="l">
              <a:lnSpc>
                <a:spcPct val="115000"/>
              </a:lnSpc>
              <a:spcBef>
                <a:spcPts val="0"/>
              </a:spcBef>
              <a:spcAft>
                <a:spcPts val="0"/>
              </a:spcAft>
              <a:buClr>
                <a:srgbClr val="233A44"/>
              </a:buClr>
              <a:buSzPts val="1300"/>
              <a:buFont typeface="Calibri"/>
              <a:buChar char="●"/>
            </a:pPr>
            <a:r>
              <a:rPr lang="en" sz="1300">
                <a:solidFill>
                  <a:srgbClr val="233A44"/>
                </a:solidFill>
                <a:latin typeface="Calibri"/>
                <a:ea typeface="Calibri"/>
                <a:cs typeface="Calibri"/>
                <a:sym typeface="Calibri"/>
              </a:rPr>
              <a:t>Filtered and dry to collect product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77ca0608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277ca0608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Reagents </a:t>
            </a:r>
            <a:endParaRPr/>
          </a:p>
          <a:p>
            <a:pPr indent="-298450" lvl="0" marL="457200" rtl="0" algn="l">
              <a:spcBef>
                <a:spcPts val="0"/>
              </a:spcBef>
              <a:spcAft>
                <a:spcPts val="0"/>
              </a:spcAft>
              <a:buSzPts val="1100"/>
              <a:buAutoNum type="arabicPeriod"/>
            </a:pPr>
            <a:r>
              <a:rPr lang="en"/>
              <a:t>Adding teh chloride dropwise</a:t>
            </a:r>
            <a:endParaRPr/>
          </a:p>
          <a:p>
            <a:pPr indent="-298450" lvl="0" marL="457200" rtl="0" algn="l">
              <a:spcBef>
                <a:spcPts val="0"/>
              </a:spcBef>
              <a:spcAft>
                <a:spcPts val="0"/>
              </a:spcAft>
              <a:buSzPts val="1100"/>
              <a:buAutoNum type="arabicPeriod"/>
            </a:pPr>
            <a:r>
              <a:rPr lang="en"/>
              <a:t>Final product in etoh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651650" y="1386924"/>
            <a:ext cx="6052800" cy="1653300"/>
          </a:xfrm>
          <a:prstGeom prst="rect">
            <a:avLst/>
          </a:prstGeom>
        </p:spPr>
        <p:txBody>
          <a:bodyPr anchorCtr="0" anchor="ctr" bIns="91425" lIns="91425" spcFirstLastPara="1" rIns="91425" wrap="square" tIns="91425">
            <a:normAutofit fontScale="90000"/>
          </a:bodyPr>
          <a:lstStyle/>
          <a:p>
            <a:pPr indent="0" lvl="0" marL="228600" marR="228600" rtl="0" algn="ctr">
              <a:lnSpc>
                <a:spcPct val="115000"/>
              </a:lnSpc>
              <a:spcBef>
                <a:spcPts val="0"/>
              </a:spcBef>
              <a:spcAft>
                <a:spcPts val="900"/>
              </a:spcAft>
              <a:buNone/>
            </a:pPr>
            <a:r>
              <a:rPr b="1" lang="en" sz="2400">
                <a:solidFill>
                  <a:schemeClr val="dk2"/>
                </a:solidFill>
                <a:highlight>
                  <a:srgbClr val="FFFFFF"/>
                </a:highlight>
                <a:latin typeface="Roboto"/>
                <a:ea typeface="Roboto"/>
                <a:cs typeface="Roboto"/>
                <a:sym typeface="Roboto"/>
              </a:rPr>
              <a:t>LANTHANIDE LUMINESCE for BIOIMAGING: SYNTHESIS and CHARACTERIZATION of DO2A-TRIAZOLO[3,4-]PHTHALAZINE</a:t>
            </a:r>
            <a:endParaRPr b="1">
              <a:solidFill>
                <a:schemeClr val="dk2"/>
              </a:solidFill>
            </a:endParaRPr>
          </a:p>
        </p:txBody>
      </p:sp>
      <p:sp>
        <p:nvSpPr>
          <p:cNvPr id="129" name="Google Shape;129;p13"/>
          <p:cNvSpPr txBox="1"/>
          <p:nvPr>
            <p:ph idx="1" type="subTitle"/>
          </p:nvPr>
        </p:nvSpPr>
        <p:spPr>
          <a:xfrm>
            <a:off x="1997400" y="3040233"/>
            <a:ext cx="5361300" cy="21033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1987">
                <a:solidFill>
                  <a:schemeClr val="accent5"/>
                </a:solidFill>
              </a:rPr>
              <a:t>Anthony Calderon</a:t>
            </a:r>
            <a:endParaRPr sz="1987">
              <a:solidFill>
                <a:schemeClr val="accent5"/>
              </a:solidFill>
            </a:endParaRPr>
          </a:p>
          <a:p>
            <a:pPr indent="0" lvl="0" marL="0" rtl="0" algn="ctr">
              <a:spcBef>
                <a:spcPts val="0"/>
              </a:spcBef>
              <a:spcAft>
                <a:spcPts val="0"/>
              </a:spcAft>
              <a:buNone/>
            </a:pPr>
            <a:r>
              <a:t/>
            </a:r>
            <a:endParaRPr>
              <a:solidFill>
                <a:schemeClr val="accent5"/>
              </a:solidFill>
            </a:endParaRPr>
          </a:p>
          <a:p>
            <a:pPr indent="0" lvl="0" marL="0" rtl="0" algn="ctr">
              <a:spcBef>
                <a:spcPts val="0"/>
              </a:spcBef>
              <a:spcAft>
                <a:spcPts val="0"/>
              </a:spcAft>
              <a:buNone/>
            </a:pPr>
            <a:r>
              <a:t/>
            </a:r>
            <a:endParaRPr>
              <a:solidFill>
                <a:schemeClr val="accent5"/>
              </a:solidFill>
            </a:endParaRPr>
          </a:p>
          <a:p>
            <a:pPr indent="0" lvl="0" marL="0" rtl="0" algn="ctr">
              <a:spcBef>
                <a:spcPts val="0"/>
              </a:spcBef>
              <a:spcAft>
                <a:spcPts val="0"/>
              </a:spcAft>
              <a:buNone/>
            </a:pPr>
            <a:r>
              <a:rPr lang="en">
                <a:solidFill>
                  <a:schemeClr val="accent5"/>
                </a:solidFill>
              </a:rPr>
              <a:t>CUNY Lehman College</a:t>
            </a:r>
            <a:endParaRPr>
              <a:solidFill>
                <a:schemeClr val="accent5"/>
              </a:solidFill>
            </a:endParaRPr>
          </a:p>
          <a:p>
            <a:pPr indent="0" lvl="0" marL="0" rtl="0" algn="ctr">
              <a:spcBef>
                <a:spcPts val="0"/>
              </a:spcBef>
              <a:spcAft>
                <a:spcPts val="0"/>
              </a:spcAft>
              <a:buNone/>
            </a:pPr>
            <a:r>
              <a:rPr lang="en">
                <a:solidFill>
                  <a:schemeClr val="accent5"/>
                </a:solidFill>
              </a:rPr>
              <a:t>Department of Chemistry </a:t>
            </a:r>
            <a:endParaRPr>
              <a:solidFill>
                <a:schemeClr val="accent5"/>
              </a:solidFill>
            </a:endParaRPr>
          </a:p>
          <a:p>
            <a:pPr indent="0" lvl="0" marL="0" rtl="0" algn="ctr">
              <a:spcBef>
                <a:spcPts val="0"/>
              </a:spcBef>
              <a:spcAft>
                <a:spcPts val="0"/>
              </a:spcAft>
              <a:buNone/>
            </a:pPr>
            <a:r>
              <a:rPr lang="en">
                <a:solidFill>
                  <a:schemeClr val="accent5"/>
                </a:solidFill>
              </a:rPr>
              <a:t>Benjamin Burton-Pye and William Centeno</a:t>
            </a:r>
            <a:endParaRPr>
              <a:solidFill>
                <a:schemeClr val="accent5"/>
              </a:solidFill>
            </a:endParaRPr>
          </a:p>
          <a:p>
            <a:pPr indent="0" lvl="0" marL="0" rtl="0" algn="ctr">
              <a:lnSpc>
                <a:spcPct val="115000"/>
              </a:lnSpc>
              <a:spcBef>
                <a:spcPts val="0"/>
              </a:spcBef>
              <a:spcAft>
                <a:spcPts val="0"/>
              </a:spcAft>
              <a:buNone/>
            </a:pPr>
            <a:r>
              <a:rPr lang="en">
                <a:solidFill>
                  <a:schemeClr val="accent5"/>
                </a:solidFill>
              </a:rPr>
              <a:t>Funding ID:</a:t>
            </a:r>
            <a:r>
              <a:rPr lang="en">
                <a:solidFill>
                  <a:schemeClr val="accent5"/>
                </a:solidFill>
              </a:rPr>
              <a:t>NIH SC3 GM122654A</a:t>
            </a:r>
            <a:endParaRPr>
              <a:solidFill>
                <a:schemeClr val="accent5"/>
              </a:solidFill>
            </a:endParaRPr>
          </a:p>
          <a:p>
            <a:pPr indent="0" lvl="0" marL="0" rtl="0" algn="ctr">
              <a:spcBef>
                <a:spcPts val="0"/>
              </a:spcBef>
              <a:spcAft>
                <a:spcPts val="0"/>
              </a:spcAft>
              <a:buNone/>
            </a:pPr>
            <a:r>
              <a:t/>
            </a:r>
            <a:endParaRPr>
              <a:solidFill>
                <a:schemeClr val="accent5"/>
              </a:solidFill>
            </a:endParaRPr>
          </a:p>
          <a:p>
            <a:pPr indent="0" lvl="0" marL="0" rtl="0" algn="ctr">
              <a:spcBef>
                <a:spcPts val="0"/>
              </a:spcBef>
              <a:spcAft>
                <a:spcPts val="0"/>
              </a:spcAft>
              <a:buNone/>
            </a:pPr>
            <a:r>
              <a:rPr lang="en">
                <a:solidFill>
                  <a:schemeClr val="accent5"/>
                </a:solidFill>
              </a:rPr>
              <a:t> </a:t>
            </a:r>
            <a:endParaRPr>
              <a:solidFill>
                <a:schemeClr val="accent5"/>
              </a:solidFill>
            </a:endParaRPr>
          </a:p>
        </p:txBody>
      </p:sp>
      <p:pic>
        <p:nvPicPr>
          <p:cNvPr id="130" name="Google Shape;130;p13"/>
          <p:cNvPicPr preferRelativeResize="0"/>
          <p:nvPr/>
        </p:nvPicPr>
        <p:blipFill>
          <a:blip r:embed="rId3">
            <a:alphaModFix/>
          </a:blip>
          <a:stretch>
            <a:fillRect/>
          </a:stretch>
        </p:blipFill>
        <p:spPr>
          <a:xfrm>
            <a:off x="225925" y="181712"/>
            <a:ext cx="2114634" cy="1354575"/>
          </a:xfrm>
          <a:prstGeom prst="rect">
            <a:avLst/>
          </a:prstGeom>
          <a:noFill/>
          <a:ln>
            <a:noFill/>
          </a:ln>
        </p:spPr>
      </p:pic>
      <p:pic>
        <p:nvPicPr>
          <p:cNvPr id="131" name="Google Shape;131;p13"/>
          <p:cNvPicPr preferRelativeResize="0"/>
          <p:nvPr/>
        </p:nvPicPr>
        <p:blipFill>
          <a:blip r:embed="rId4">
            <a:alphaModFix/>
          </a:blip>
          <a:stretch>
            <a:fillRect/>
          </a:stretch>
        </p:blipFill>
        <p:spPr>
          <a:xfrm>
            <a:off x="6010272" y="207222"/>
            <a:ext cx="2931125" cy="1303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273175" y="2297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H-NMR of P</a:t>
            </a:r>
            <a:r>
              <a:rPr lang="en"/>
              <a:t>hthalazine</a:t>
            </a:r>
            <a:endParaRPr/>
          </a:p>
        </p:txBody>
      </p:sp>
      <p:sp>
        <p:nvSpPr>
          <p:cNvPr id="196" name="Google Shape;196;p22"/>
          <p:cNvSpPr txBox="1"/>
          <p:nvPr>
            <p:ph idx="1" type="body"/>
          </p:nvPr>
        </p:nvSpPr>
        <p:spPr>
          <a:xfrm>
            <a:off x="6347525" y="2986225"/>
            <a:ext cx="2300700" cy="391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0000"/>
                </a:solidFill>
              </a:rPr>
              <a:t>2H</a:t>
            </a:r>
            <a:r>
              <a:rPr lang="en">
                <a:solidFill>
                  <a:srgbClr val="FF0000"/>
                </a:solidFill>
              </a:rPr>
              <a:t>:</a:t>
            </a:r>
            <a:r>
              <a:rPr lang="en">
                <a:solidFill>
                  <a:srgbClr val="0000FF"/>
                </a:solidFill>
              </a:rPr>
              <a:t> </a:t>
            </a:r>
            <a:r>
              <a:rPr lang="en">
                <a:solidFill>
                  <a:srgbClr val="202124"/>
                </a:solidFill>
              </a:rPr>
              <a:t>5.19 Peak</a:t>
            </a:r>
            <a:endParaRPr>
              <a:solidFill>
                <a:srgbClr val="202124"/>
              </a:solidFill>
            </a:endParaRPr>
          </a:p>
          <a:p>
            <a:pPr indent="0" lvl="0" marL="0" rtl="0" algn="l">
              <a:spcBef>
                <a:spcPts val="1200"/>
              </a:spcBef>
              <a:spcAft>
                <a:spcPts val="0"/>
              </a:spcAft>
              <a:buNone/>
            </a:pPr>
            <a:r>
              <a:rPr lang="en">
                <a:solidFill>
                  <a:srgbClr val="00FF00"/>
                </a:solidFill>
              </a:rPr>
              <a:t>2H:</a:t>
            </a:r>
            <a:r>
              <a:rPr lang="en">
                <a:solidFill>
                  <a:srgbClr val="0000FF"/>
                </a:solidFill>
              </a:rPr>
              <a:t> </a:t>
            </a:r>
            <a:r>
              <a:rPr lang="en"/>
              <a:t>7.91 Peak</a:t>
            </a:r>
            <a:endParaRPr/>
          </a:p>
          <a:p>
            <a:pPr indent="0" lvl="0" marL="0" rtl="0" algn="l">
              <a:spcBef>
                <a:spcPts val="1200"/>
              </a:spcBef>
              <a:spcAft>
                <a:spcPts val="0"/>
              </a:spcAft>
              <a:buNone/>
            </a:pPr>
            <a:r>
              <a:rPr lang="en">
                <a:solidFill>
                  <a:srgbClr val="FF00FF"/>
                </a:solidFill>
              </a:rPr>
              <a:t>2H: </a:t>
            </a:r>
            <a:r>
              <a:rPr lang="en">
                <a:solidFill>
                  <a:srgbClr val="202124"/>
                </a:solidFill>
              </a:rPr>
              <a:t>8.04 Peak</a:t>
            </a:r>
            <a:endParaRPr>
              <a:solidFill>
                <a:srgbClr val="202124"/>
              </a:solidFill>
            </a:endParaRPr>
          </a:p>
          <a:p>
            <a:pPr indent="0" lvl="0" marL="0" rtl="0" algn="l">
              <a:spcBef>
                <a:spcPts val="1200"/>
              </a:spcBef>
              <a:spcAft>
                <a:spcPts val="0"/>
              </a:spcAft>
              <a:buNone/>
            </a:pPr>
            <a:r>
              <a:rPr lang="en">
                <a:solidFill>
                  <a:srgbClr val="0000FF"/>
                </a:solidFill>
              </a:rPr>
              <a:t>1H: </a:t>
            </a:r>
            <a:r>
              <a:rPr lang="en">
                <a:solidFill>
                  <a:srgbClr val="202124"/>
                </a:solidFill>
              </a:rPr>
              <a:t>8.79 Peak</a:t>
            </a:r>
            <a:endParaRPr>
              <a:solidFill>
                <a:srgbClr val="202124"/>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solidFill>
                <a:srgbClr val="202124"/>
              </a:solidFill>
            </a:endParaRPr>
          </a:p>
        </p:txBody>
      </p:sp>
      <p:pic>
        <p:nvPicPr>
          <p:cNvPr id="197" name="Google Shape;197;p22"/>
          <p:cNvPicPr preferRelativeResize="0"/>
          <p:nvPr/>
        </p:nvPicPr>
        <p:blipFill>
          <a:blip r:embed="rId3">
            <a:alphaModFix/>
          </a:blip>
          <a:stretch>
            <a:fillRect/>
          </a:stretch>
        </p:blipFill>
        <p:spPr>
          <a:xfrm>
            <a:off x="304800" y="1012800"/>
            <a:ext cx="5836365" cy="3374550"/>
          </a:xfrm>
          <a:prstGeom prst="rect">
            <a:avLst/>
          </a:prstGeom>
          <a:noFill/>
          <a:ln>
            <a:noFill/>
          </a:ln>
        </p:spPr>
      </p:pic>
      <p:sp>
        <p:nvSpPr>
          <p:cNvPr id="198" name="Google Shape;198;p22"/>
          <p:cNvSpPr txBox="1"/>
          <p:nvPr/>
        </p:nvSpPr>
        <p:spPr>
          <a:xfrm>
            <a:off x="2895575" y="4387350"/>
            <a:ext cx="209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ppm</a:t>
            </a:r>
            <a:endParaRPr>
              <a:latin typeface="Calibri"/>
              <a:ea typeface="Calibri"/>
              <a:cs typeface="Calibri"/>
              <a:sym typeface="Calibri"/>
            </a:endParaRPr>
          </a:p>
        </p:txBody>
      </p:sp>
      <p:sp>
        <p:nvSpPr>
          <p:cNvPr id="199" name="Google Shape;199;p22"/>
          <p:cNvSpPr txBox="1"/>
          <p:nvPr/>
        </p:nvSpPr>
        <p:spPr>
          <a:xfrm>
            <a:off x="5560925" y="861500"/>
            <a:ext cx="828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rgbClr val="FF0000"/>
                </a:solidFill>
                <a:latin typeface="Calibri"/>
                <a:ea typeface="Calibri"/>
                <a:cs typeface="Calibri"/>
                <a:sym typeface="Calibri"/>
              </a:rPr>
              <a:t>2H</a:t>
            </a:r>
            <a:endParaRPr>
              <a:latin typeface="Calibri"/>
              <a:ea typeface="Calibri"/>
              <a:cs typeface="Calibri"/>
              <a:sym typeface="Calibri"/>
            </a:endParaRPr>
          </a:p>
        </p:txBody>
      </p:sp>
      <p:sp>
        <p:nvSpPr>
          <p:cNvPr id="200" name="Google Shape;200;p22"/>
          <p:cNvSpPr txBox="1"/>
          <p:nvPr/>
        </p:nvSpPr>
        <p:spPr>
          <a:xfrm>
            <a:off x="1837175" y="2113375"/>
            <a:ext cx="10584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rgbClr val="00FF00"/>
                </a:solidFill>
                <a:latin typeface="Calibri"/>
                <a:ea typeface="Calibri"/>
                <a:cs typeface="Calibri"/>
                <a:sym typeface="Calibri"/>
              </a:rPr>
              <a:t>2H</a:t>
            </a:r>
            <a:endParaRPr>
              <a:solidFill>
                <a:srgbClr val="00FF00"/>
              </a:solidFill>
            </a:endParaRPr>
          </a:p>
        </p:txBody>
      </p:sp>
      <p:sp>
        <p:nvSpPr>
          <p:cNvPr id="201" name="Google Shape;201;p22"/>
          <p:cNvSpPr txBox="1"/>
          <p:nvPr/>
        </p:nvSpPr>
        <p:spPr>
          <a:xfrm>
            <a:off x="1624775" y="2828425"/>
            <a:ext cx="399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rgbClr val="FF00FF"/>
                </a:solidFill>
                <a:latin typeface="Calibri"/>
                <a:ea typeface="Calibri"/>
                <a:cs typeface="Calibri"/>
                <a:sym typeface="Calibri"/>
              </a:rPr>
              <a:t>2H</a:t>
            </a:r>
            <a:endParaRPr>
              <a:solidFill>
                <a:srgbClr val="FF00FF"/>
              </a:solidFill>
            </a:endParaRPr>
          </a:p>
        </p:txBody>
      </p:sp>
      <p:cxnSp>
        <p:nvCxnSpPr>
          <p:cNvPr id="202" name="Google Shape;202;p22"/>
          <p:cNvCxnSpPr/>
          <p:nvPr/>
        </p:nvCxnSpPr>
        <p:spPr>
          <a:xfrm>
            <a:off x="1976675" y="2498275"/>
            <a:ext cx="0" cy="1045200"/>
          </a:xfrm>
          <a:prstGeom prst="straightConnector1">
            <a:avLst/>
          </a:prstGeom>
          <a:noFill/>
          <a:ln cap="flat" cmpd="sng" w="9525">
            <a:solidFill>
              <a:schemeClr val="dk2"/>
            </a:solidFill>
            <a:prstDash val="solid"/>
            <a:round/>
            <a:headEnd len="med" w="med" type="none"/>
            <a:tailEnd len="med" w="med" type="triangle"/>
          </a:ln>
        </p:spPr>
      </p:cxnSp>
      <p:sp>
        <p:nvSpPr>
          <p:cNvPr id="203" name="Google Shape;203;p22"/>
          <p:cNvSpPr txBox="1"/>
          <p:nvPr/>
        </p:nvSpPr>
        <p:spPr>
          <a:xfrm>
            <a:off x="563875" y="2665350"/>
            <a:ext cx="3990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chemeClr val="accent6"/>
                </a:solidFill>
                <a:latin typeface="Calibri"/>
                <a:ea typeface="Calibri"/>
                <a:cs typeface="Calibri"/>
                <a:sym typeface="Calibri"/>
              </a:rPr>
              <a:t>1H</a:t>
            </a:r>
            <a:endParaRPr>
              <a:solidFill>
                <a:schemeClr val="accent6"/>
              </a:solidFill>
            </a:endParaRPr>
          </a:p>
        </p:txBody>
      </p:sp>
      <p:pic>
        <p:nvPicPr>
          <p:cNvPr id="204" name="Google Shape;204;p22"/>
          <p:cNvPicPr preferRelativeResize="0"/>
          <p:nvPr/>
        </p:nvPicPr>
        <p:blipFill>
          <a:blip r:embed="rId4">
            <a:alphaModFix/>
          </a:blip>
          <a:stretch>
            <a:fillRect/>
          </a:stretch>
        </p:blipFill>
        <p:spPr>
          <a:xfrm>
            <a:off x="5925575" y="861500"/>
            <a:ext cx="2922875" cy="1903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263400" y="278925"/>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Synthesis of DO</a:t>
            </a:r>
            <a:r>
              <a:rPr baseline="-25000" lang="en"/>
              <a:t>2</a:t>
            </a:r>
            <a:r>
              <a:rPr lang="en"/>
              <a:t>A-t-Bu ester</a:t>
            </a:r>
            <a:endParaRPr/>
          </a:p>
          <a:p>
            <a:pPr indent="0" lvl="0" marL="0" rtl="0" algn="l">
              <a:spcBef>
                <a:spcPts val="0"/>
              </a:spcBef>
              <a:spcAft>
                <a:spcPts val="0"/>
              </a:spcAft>
              <a:buNone/>
            </a:pPr>
            <a:r>
              <a:t/>
            </a:r>
            <a:endParaRPr/>
          </a:p>
        </p:txBody>
      </p:sp>
      <p:pic>
        <p:nvPicPr>
          <p:cNvPr id="210" name="Google Shape;210;p23"/>
          <p:cNvPicPr preferRelativeResize="0"/>
          <p:nvPr/>
        </p:nvPicPr>
        <p:blipFill>
          <a:blip r:embed="rId3">
            <a:alphaModFix/>
          </a:blip>
          <a:stretch>
            <a:fillRect/>
          </a:stretch>
        </p:blipFill>
        <p:spPr>
          <a:xfrm>
            <a:off x="263400" y="2724300"/>
            <a:ext cx="4274975" cy="2157675"/>
          </a:xfrm>
          <a:prstGeom prst="rect">
            <a:avLst/>
          </a:prstGeom>
          <a:noFill/>
          <a:ln>
            <a:noFill/>
          </a:ln>
        </p:spPr>
      </p:pic>
      <p:pic>
        <p:nvPicPr>
          <p:cNvPr id="211" name="Google Shape;211;p23"/>
          <p:cNvPicPr preferRelativeResize="0"/>
          <p:nvPr/>
        </p:nvPicPr>
        <p:blipFill>
          <a:blip r:embed="rId4">
            <a:alphaModFix/>
          </a:blip>
          <a:stretch>
            <a:fillRect/>
          </a:stretch>
        </p:blipFill>
        <p:spPr>
          <a:xfrm>
            <a:off x="4509550" y="2877950"/>
            <a:ext cx="2758372" cy="2004025"/>
          </a:xfrm>
          <a:prstGeom prst="rect">
            <a:avLst/>
          </a:prstGeom>
          <a:noFill/>
          <a:ln>
            <a:noFill/>
          </a:ln>
        </p:spPr>
      </p:pic>
      <p:sp>
        <p:nvSpPr>
          <p:cNvPr id="212" name="Google Shape;212;p23"/>
          <p:cNvSpPr txBox="1"/>
          <p:nvPr/>
        </p:nvSpPr>
        <p:spPr>
          <a:xfrm>
            <a:off x="6712700" y="3879425"/>
            <a:ext cx="2016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Calibri"/>
                <a:ea typeface="Calibri"/>
                <a:cs typeface="Calibri"/>
                <a:sym typeface="Calibri"/>
              </a:rPr>
              <a:t>DO2A-t-Bu ester</a:t>
            </a:r>
            <a:endParaRPr b="1" sz="1600">
              <a:latin typeface="Calibri"/>
              <a:ea typeface="Calibri"/>
              <a:cs typeface="Calibri"/>
              <a:sym typeface="Calibri"/>
            </a:endParaRPr>
          </a:p>
        </p:txBody>
      </p:sp>
      <p:sp>
        <p:nvSpPr>
          <p:cNvPr id="213" name="Google Shape;213;p23"/>
          <p:cNvSpPr/>
          <p:nvPr/>
        </p:nvSpPr>
        <p:spPr>
          <a:xfrm>
            <a:off x="4509550" y="2877963"/>
            <a:ext cx="4143600" cy="2004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 name="Google Shape;214;p23"/>
          <p:cNvPicPr preferRelativeResize="0"/>
          <p:nvPr/>
        </p:nvPicPr>
        <p:blipFill>
          <a:blip r:embed="rId5">
            <a:alphaModFix/>
          </a:blip>
          <a:stretch>
            <a:fillRect/>
          </a:stretch>
        </p:blipFill>
        <p:spPr>
          <a:xfrm>
            <a:off x="548750" y="871075"/>
            <a:ext cx="8179950" cy="1749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4"/>
          <p:cNvSpPr txBox="1"/>
          <p:nvPr>
            <p:ph type="title"/>
          </p:nvPr>
        </p:nvSpPr>
        <p:spPr>
          <a:xfrm>
            <a:off x="396450" y="3512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NMR of DO</a:t>
            </a:r>
            <a:r>
              <a:rPr baseline="-25000" lang="en"/>
              <a:t>2</a:t>
            </a:r>
            <a:r>
              <a:rPr lang="en"/>
              <a:t>A-t-Bu ester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0" name="Google Shape;220;p24"/>
          <p:cNvSpPr txBox="1"/>
          <p:nvPr>
            <p:ph idx="1" type="body"/>
          </p:nvPr>
        </p:nvSpPr>
        <p:spPr>
          <a:xfrm>
            <a:off x="546725" y="120147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1" name="Google Shape;221;p24"/>
          <p:cNvPicPr preferRelativeResize="0"/>
          <p:nvPr/>
        </p:nvPicPr>
        <p:blipFill>
          <a:blip r:embed="rId3">
            <a:alphaModFix/>
          </a:blip>
          <a:stretch>
            <a:fillRect/>
          </a:stretch>
        </p:blipFill>
        <p:spPr>
          <a:xfrm>
            <a:off x="5493950" y="694675"/>
            <a:ext cx="3349975" cy="2125750"/>
          </a:xfrm>
          <a:prstGeom prst="rect">
            <a:avLst/>
          </a:prstGeom>
          <a:noFill/>
          <a:ln>
            <a:noFill/>
          </a:ln>
        </p:spPr>
      </p:pic>
      <p:sp>
        <p:nvSpPr>
          <p:cNvPr id="222" name="Google Shape;222;p24"/>
          <p:cNvSpPr txBox="1"/>
          <p:nvPr/>
        </p:nvSpPr>
        <p:spPr>
          <a:xfrm>
            <a:off x="5668938" y="3020125"/>
            <a:ext cx="3000000" cy="153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rgbClr val="FF0000"/>
                </a:solidFill>
                <a:latin typeface="Calibri"/>
                <a:ea typeface="Calibri"/>
                <a:cs typeface="Calibri"/>
                <a:sym typeface="Calibri"/>
              </a:rPr>
              <a:t>4</a:t>
            </a:r>
            <a:r>
              <a:rPr lang="en" sz="1300">
                <a:solidFill>
                  <a:srgbClr val="FF0000"/>
                </a:solidFill>
                <a:latin typeface="Calibri"/>
                <a:ea typeface="Calibri"/>
                <a:cs typeface="Calibri"/>
                <a:sym typeface="Calibri"/>
              </a:rPr>
              <a:t>H:</a:t>
            </a:r>
            <a:r>
              <a:rPr lang="en" sz="1300">
                <a:solidFill>
                  <a:srgbClr val="0000FF"/>
                </a:solidFill>
                <a:latin typeface="Calibri"/>
                <a:ea typeface="Calibri"/>
                <a:cs typeface="Calibri"/>
                <a:sym typeface="Calibri"/>
              </a:rPr>
              <a:t> </a:t>
            </a:r>
            <a:r>
              <a:rPr lang="en" sz="1300">
                <a:solidFill>
                  <a:srgbClr val="202124"/>
                </a:solidFill>
                <a:latin typeface="Calibri"/>
                <a:ea typeface="Calibri"/>
                <a:cs typeface="Calibri"/>
                <a:sym typeface="Calibri"/>
              </a:rPr>
              <a:t>3.31</a:t>
            </a:r>
            <a:r>
              <a:rPr lang="en" sz="1300">
                <a:solidFill>
                  <a:srgbClr val="202124"/>
                </a:solidFill>
                <a:latin typeface="Calibri"/>
                <a:ea typeface="Calibri"/>
                <a:cs typeface="Calibri"/>
                <a:sym typeface="Calibri"/>
              </a:rPr>
              <a:t> Peak</a:t>
            </a:r>
            <a:endParaRPr sz="1300">
              <a:solidFill>
                <a:srgbClr val="202124"/>
              </a:solidFill>
              <a:latin typeface="Calibri"/>
              <a:ea typeface="Calibri"/>
              <a:cs typeface="Calibri"/>
              <a:sym typeface="Calibri"/>
            </a:endParaRPr>
          </a:p>
          <a:p>
            <a:pPr indent="0" lvl="0" marL="0" rtl="0" algn="l">
              <a:lnSpc>
                <a:spcPct val="115000"/>
              </a:lnSpc>
              <a:spcBef>
                <a:spcPts val="1200"/>
              </a:spcBef>
              <a:spcAft>
                <a:spcPts val="0"/>
              </a:spcAft>
              <a:buNone/>
            </a:pPr>
            <a:r>
              <a:rPr lang="en" sz="1300">
                <a:solidFill>
                  <a:srgbClr val="0000FF"/>
                </a:solidFill>
                <a:latin typeface="Calibri"/>
                <a:ea typeface="Calibri"/>
                <a:cs typeface="Calibri"/>
                <a:sym typeface="Calibri"/>
              </a:rPr>
              <a:t>8</a:t>
            </a:r>
            <a:r>
              <a:rPr lang="en" sz="1300">
                <a:solidFill>
                  <a:srgbClr val="0000FF"/>
                </a:solidFill>
                <a:latin typeface="Calibri"/>
                <a:ea typeface="Calibri"/>
                <a:cs typeface="Calibri"/>
                <a:sym typeface="Calibri"/>
              </a:rPr>
              <a:t>H: </a:t>
            </a:r>
            <a:r>
              <a:rPr lang="en" sz="1300">
                <a:solidFill>
                  <a:schemeClr val="dk2"/>
                </a:solidFill>
                <a:latin typeface="Calibri"/>
                <a:ea typeface="Calibri"/>
                <a:cs typeface="Calibri"/>
                <a:sym typeface="Calibri"/>
              </a:rPr>
              <a:t>2.82 </a:t>
            </a:r>
            <a:r>
              <a:rPr lang="en" sz="1300">
                <a:solidFill>
                  <a:schemeClr val="dk2"/>
                </a:solidFill>
                <a:latin typeface="Calibri"/>
                <a:ea typeface="Calibri"/>
                <a:cs typeface="Calibri"/>
                <a:sym typeface="Calibri"/>
              </a:rPr>
              <a:t>Peak</a:t>
            </a:r>
            <a:endParaRPr sz="1300">
              <a:solidFill>
                <a:schemeClr val="dk2"/>
              </a:solidFill>
              <a:latin typeface="Calibri"/>
              <a:ea typeface="Calibri"/>
              <a:cs typeface="Calibri"/>
              <a:sym typeface="Calibri"/>
            </a:endParaRPr>
          </a:p>
          <a:p>
            <a:pPr indent="0" lvl="0" marL="0" rtl="0" algn="l">
              <a:lnSpc>
                <a:spcPct val="115000"/>
              </a:lnSpc>
              <a:spcBef>
                <a:spcPts val="1200"/>
              </a:spcBef>
              <a:spcAft>
                <a:spcPts val="0"/>
              </a:spcAft>
              <a:buNone/>
            </a:pPr>
            <a:r>
              <a:rPr lang="en" sz="1300">
                <a:solidFill>
                  <a:srgbClr val="FF00FF"/>
                </a:solidFill>
                <a:latin typeface="Calibri"/>
                <a:ea typeface="Calibri"/>
                <a:cs typeface="Calibri"/>
                <a:sym typeface="Calibri"/>
              </a:rPr>
              <a:t>8</a:t>
            </a:r>
            <a:r>
              <a:rPr lang="en" sz="1300">
                <a:solidFill>
                  <a:srgbClr val="FF00FF"/>
                </a:solidFill>
                <a:latin typeface="Calibri"/>
                <a:ea typeface="Calibri"/>
                <a:cs typeface="Calibri"/>
                <a:sym typeface="Calibri"/>
              </a:rPr>
              <a:t>H: </a:t>
            </a:r>
            <a:r>
              <a:rPr lang="en" sz="1300">
                <a:solidFill>
                  <a:srgbClr val="202124"/>
                </a:solidFill>
                <a:latin typeface="Calibri"/>
                <a:ea typeface="Calibri"/>
                <a:cs typeface="Calibri"/>
                <a:sym typeface="Calibri"/>
              </a:rPr>
              <a:t>2.63</a:t>
            </a:r>
            <a:r>
              <a:rPr lang="en" sz="1300">
                <a:solidFill>
                  <a:srgbClr val="202124"/>
                </a:solidFill>
                <a:latin typeface="Calibri"/>
                <a:ea typeface="Calibri"/>
                <a:cs typeface="Calibri"/>
                <a:sym typeface="Calibri"/>
              </a:rPr>
              <a:t> Peak</a:t>
            </a:r>
            <a:endParaRPr sz="1300">
              <a:solidFill>
                <a:srgbClr val="202124"/>
              </a:solidFill>
              <a:latin typeface="Calibri"/>
              <a:ea typeface="Calibri"/>
              <a:cs typeface="Calibri"/>
              <a:sym typeface="Calibri"/>
            </a:endParaRPr>
          </a:p>
          <a:p>
            <a:pPr indent="0" lvl="0" marL="0" rtl="0" algn="l">
              <a:lnSpc>
                <a:spcPct val="115000"/>
              </a:lnSpc>
              <a:spcBef>
                <a:spcPts val="1200"/>
              </a:spcBef>
              <a:spcAft>
                <a:spcPts val="1200"/>
              </a:spcAft>
              <a:buNone/>
            </a:pPr>
            <a:r>
              <a:rPr lang="en" sz="1300">
                <a:solidFill>
                  <a:srgbClr val="00FF00"/>
                </a:solidFill>
                <a:latin typeface="Calibri"/>
                <a:ea typeface="Calibri"/>
                <a:cs typeface="Calibri"/>
                <a:sym typeface="Calibri"/>
              </a:rPr>
              <a:t>18</a:t>
            </a:r>
            <a:r>
              <a:rPr lang="en" sz="1300">
                <a:solidFill>
                  <a:srgbClr val="00FF00"/>
                </a:solidFill>
                <a:latin typeface="Calibri"/>
                <a:ea typeface="Calibri"/>
                <a:cs typeface="Calibri"/>
                <a:sym typeface="Calibri"/>
              </a:rPr>
              <a:t>H: </a:t>
            </a:r>
            <a:r>
              <a:rPr lang="en" sz="1300">
                <a:solidFill>
                  <a:srgbClr val="202124"/>
                </a:solidFill>
                <a:latin typeface="Calibri"/>
                <a:ea typeface="Calibri"/>
                <a:cs typeface="Calibri"/>
                <a:sym typeface="Calibri"/>
              </a:rPr>
              <a:t>1.45 </a:t>
            </a:r>
            <a:r>
              <a:rPr lang="en" sz="1300">
                <a:solidFill>
                  <a:srgbClr val="202124"/>
                </a:solidFill>
                <a:latin typeface="Calibri"/>
                <a:ea typeface="Calibri"/>
                <a:cs typeface="Calibri"/>
                <a:sym typeface="Calibri"/>
              </a:rPr>
              <a:t>Peak</a:t>
            </a:r>
            <a:endParaRPr sz="1300">
              <a:solidFill>
                <a:srgbClr val="202124"/>
              </a:solidFill>
              <a:latin typeface="Calibri"/>
              <a:ea typeface="Calibri"/>
              <a:cs typeface="Calibri"/>
              <a:sym typeface="Calibri"/>
            </a:endParaRPr>
          </a:p>
        </p:txBody>
      </p:sp>
      <p:pic>
        <p:nvPicPr>
          <p:cNvPr id="223" name="Google Shape;223;p24"/>
          <p:cNvPicPr preferRelativeResize="0"/>
          <p:nvPr/>
        </p:nvPicPr>
        <p:blipFill>
          <a:blip r:embed="rId4">
            <a:alphaModFix/>
          </a:blip>
          <a:stretch>
            <a:fillRect/>
          </a:stretch>
        </p:blipFill>
        <p:spPr>
          <a:xfrm>
            <a:off x="272250" y="1201475"/>
            <a:ext cx="5047227" cy="2846001"/>
          </a:xfrm>
          <a:prstGeom prst="rect">
            <a:avLst/>
          </a:prstGeom>
          <a:noFill/>
          <a:ln>
            <a:noFill/>
          </a:ln>
        </p:spPr>
      </p:pic>
      <p:sp>
        <p:nvSpPr>
          <p:cNvPr id="224" name="Google Shape;224;p24"/>
          <p:cNvSpPr txBox="1"/>
          <p:nvPr/>
        </p:nvSpPr>
        <p:spPr>
          <a:xfrm>
            <a:off x="2481600" y="4198225"/>
            <a:ext cx="209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ppm</a:t>
            </a:r>
            <a:endParaRPr>
              <a:latin typeface="Calibri"/>
              <a:ea typeface="Calibri"/>
              <a:cs typeface="Calibri"/>
              <a:sym typeface="Calibri"/>
            </a:endParaRPr>
          </a:p>
        </p:txBody>
      </p:sp>
      <p:sp>
        <p:nvSpPr>
          <p:cNvPr id="225" name="Google Shape;225;p24"/>
          <p:cNvSpPr txBox="1"/>
          <p:nvPr/>
        </p:nvSpPr>
        <p:spPr>
          <a:xfrm>
            <a:off x="4132775" y="905600"/>
            <a:ext cx="6174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rgbClr val="00FF00"/>
                </a:solidFill>
                <a:latin typeface="Calibri"/>
                <a:ea typeface="Calibri"/>
                <a:cs typeface="Calibri"/>
                <a:sym typeface="Calibri"/>
              </a:rPr>
              <a:t>18H</a:t>
            </a:r>
            <a:endParaRPr>
              <a:latin typeface="Calibri"/>
              <a:ea typeface="Calibri"/>
              <a:cs typeface="Calibri"/>
              <a:sym typeface="Calibri"/>
            </a:endParaRPr>
          </a:p>
        </p:txBody>
      </p:sp>
      <p:sp>
        <p:nvSpPr>
          <p:cNvPr id="226" name="Google Shape;226;p24"/>
          <p:cNvSpPr txBox="1"/>
          <p:nvPr/>
        </p:nvSpPr>
        <p:spPr>
          <a:xfrm>
            <a:off x="3012225" y="2934275"/>
            <a:ext cx="6174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rgbClr val="FF0000"/>
                </a:solidFill>
                <a:latin typeface="Calibri"/>
                <a:ea typeface="Calibri"/>
                <a:cs typeface="Calibri"/>
                <a:sym typeface="Calibri"/>
              </a:rPr>
              <a:t>4H</a:t>
            </a:r>
            <a:endParaRPr>
              <a:solidFill>
                <a:srgbClr val="FF0000"/>
              </a:solidFill>
              <a:latin typeface="Calibri"/>
              <a:ea typeface="Calibri"/>
              <a:cs typeface="Calibri"/>
              <a:sym typeface="Calibri"/>
            </a:endParaRPr>
          </a:p>
        </p:txBody>
      </p:sp>
      <p:cxnSp>
        <p:nvCxnSpPr>
          <p:cNvPr id="227" name="Google Shape;227;p24"/>
          <p:cNvCxnSpPr/>
          <p:nvPr/>
        </p:nvCxnSpPr>
        <p:spPr>
          <a:xfrm>
            <a:off x="3508350" y="2494125"/>
            <a:ext cx="0" cy="1045200"/>
          </a:xfrm>
          <a:prstGeom prst="straightConnector1">
            <a:avLst/>
          </a:prstGeom>
          <a:noFill/>
          <a:ln cap="flat" cmpd="sng" w="9525">
            <a:solidFill>
              <a:schemeClr val="dk2"/>
            </a:solidFill>
            <a:prstDash val="solid"/>
            <a:round/>
            <a:headEnd len="med" w="med" type="none"/>
            <a:tailEnd len="med" w="med" type="triangle"/>
          </a:ln>
        </p:spPr>
      </p:cxnSp>
      <p:sp>
        <p:nvSpPr>
          <p:cNvPr id="228" name="Google Shape;228;p24"/>
          <p:cNvSpPr txBox="1"/>
          <p:nvPr/>
        </p:nvSpPr>
        <p:spPr>
          <a:xfrm>
            <a:off x="3313500" y="2109225"/>
            <a:ext cx="6174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chemeClr val="accent6"/>
                </a:solidFill>
                <a:latin typeface="Calibri"/>
                <a:ea typeface="Calibri"/>
                <a:cs typeface="Calibri"/>
                <a:sym typeface="Calibri"/>
              </a:rPr>
              <a:t>8H</a:t>
            </a:r>
            <a:endParaRPr>
              <a:solidFill>
                <a:schemeClr val="accent6"/>
              </a:solidFill>
              <a:latin typeface="Calibri"/>
              <a:ea typeface="Calibri"/>
              <a:cs typeface="Calibri"/>
              <a:sym typeface="Calibri"/>
            </a:endParaRPr>
          </a:p>
        </p:txBody>
      </p:sp>
      <p:cxnSp>
        <p:nvCxnSpPr>
          <p:cNvPr id="229" name="Google Shape;229;p24"/>
          <p:cNvCxnSpPr/>
          <p:nvPr/>
        </p:nvCxnSpPr>
        <p:spPr>
          <a:xfrm>
            <a:off x="3617100" y="1871500"/>
            <a:ext cx="10200" cy="1595400"/>
          </a:xfrm>
          <a:prstGeom prst="straightConnector1">
            <a:avLst/>
          </a:prstGeom>
          <a:noFill/>
          <a:ln cap="flat" cmpd="sng" w="9525">
            <a:solidFill>
              <a:schemeClr val="dk2"/>
            </a:solidFill>
            <a:prstDash val="solid"/>
            <a:round/>
            <a:headEnd len="med" w="med" type="none"/>
            <a:tailEnd len="med" w="med" type="triangle"/>
          </a:ln>
        </p:spPr>
      </p:cxnSp>
      <p:sp>
        <p:nvSpPr>
          <p:cNvPr id="230" name="Google Shape;230;p24"/>
          <p:cNvSpPr txBox="1"/>
          <p:nvPr/>
        </p:nvSpPr>
        <p:spPr>
          <a:xfrm>
            <a:off x="3445200" y="1515050"/>
            <a:ext cx="6174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300">
                <a:solidFill>
                  <a:srgbClr val="FF00FF"/>
                </a:solidFill>
                <a:latin typeface="Calibri"/>
                <a:ea typeface="Calibri"/>
                <a:cs typeface="Calibri"/>
                <a:sym typeface="Calibri"/>
              </a:rPr>
              <a:t>8H</a:t>
            </a:r>
            <a:endParaRPr>
              <a:solidFill>
                <a:srgbClr val="FF00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502538" y="6033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latin typeface="Roboto"/>
                <a:ea typeface="Roboto"/>
                <a:cs typeface="Roboto"/>
                <a:sym typeface="Roboto"/>
              </a:rPr>
              <a:t> </a:t>
            </a:r>
            <a:r>
              <a:rPr b="1" lang="en" sz="2400">
                <a:highlight>
                  <a:schemeClr val="dk1"/>
                </a:highlight>
                <a:latin typeface="Roboto"/>
                <a:ea typeface="Roboto"/>
                <a:cs typeface="Roboto"/>
                <a:sym typeface="Roboto"/>
              </a:rPr>
              <a:t>DO</a:t>
            </a:r>
            <a:r>
              <a:rPr b="1" baseline="-25000" lang="en"/>
              <a:t>2</a:t>
            </a:r>
            <a:r>
              <a:rPr b="1" lang="en" sz="2400">
                <a:highlight>
                  <a:schemeClr val="dk1"/>
                </a:highlight>
                <a:latin typeface="Roboto"/>
                <a:ea typeface="Roboto"/>
                <a:cs typeface="Roboto"/>
                <a:sym typeface="Roboto"/>
              </a:rPr>
              <a:t>A-</a:t>
            </a:r>
            <a:r>
              <a:rPr lang="en" sz="2400">
                <a:highlight>
                  <a:schemeClr val="dk1"/>
                </a:highlight>
                <a:latin typeface="Roboto"/>
                <a:ea typeface="Roboto"/>
                <a:cs typeface="Roboto"/>
                <a:sym typeface="Roboto"/>
              </a:rPr>
              <a:t>TRIAZOLO[3,4-]PHTHALAZINE</a:t>
            </a:r>
            <a:endParaRPr sz="2400">
              <a:latin typeface="Roboto"/>
              <a:ea typeface="Roboto"/>
              <a:cs typeface="Roboto"/>
              <a:sym typeface="Roboto"/>
            </a:endParaRPr>
          </a:p>
        </p:txBody>
      </p:sp>
      <p:pic>
        <p:nvPicPr>
          <p:cNvPr id="236" name="Google Shape;236;p25"/>
          <p:cNvPicPr preferRelativeResize="0"/>
          <p:nvPr/>
        </p:nvPicPr>
        <p:blipFill>
          <a:blip r:embed="rId3">
            <a:alphaModFix/>
          </a:blip>
          <a:stretch>
            <a:fillRect/>
          </a:stretch>
        </p:blipFill>
        <p:spPr>
          <a:xfrm>
            <a:off x="4808750" y="1128050"/>
            <a:ext cx="4015325" cy="3795575"/>
          </a:xfrm>
          <a:prstGeom prst="rect">
            <a:avLst/>
          </a:prstGeom>
          <a:noFill/>
          <a:ln>
            <a:noFill/>
          </a:ln>
        </p:spPr>
      </p:pic>
      <p:pic>
        <p:nvPicPr>
          <p:cNvPr id="237" name="Google Shape;237;p25"/>
          <p:cNvPicPr preferRelativeResize="0"/>
          <p:nvPr/>
        </p:nvPicPr>
        <p:blipFill>
          <a:blip r:embed="rId4">
            <a:alphaModFix/>
          </a:blip>
          <a:stretch>
            <a:fillRect/>
          </a:stretch>
        </p:blipFill>
        <p:spPr>
          <a:xfrm>
            <a:off x="709525" y="1791425"/>
            <a:ext cx="1893625" cy="2077950"/>
          </a:xfrm>
          <a:prstGeom prst="rect">
            <a:avLst/>
          </a:prstGeom>
          <a:noFill/>
          <a:ln>
            <a:noFill/>
          </a:ln>
        </p:spPr>
      </p:pic>
      <p:cxnSp>
        <p:nvCxnSpPr>
          <p:cNvPr id="238" name="Google Shape;238;p25"/>
          <p:cNvCxnSpPr/>
          <p:nvPr/>
        </p:nvCxnSpPr>
        <p:spPr>
          <a:xfrm flipH="1" rot="10800000">
            <a:off x="3007850" y="2825150"/>
            <a:ext cx="1759500" cy="10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590325" y="6058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highlight>
                  <a:schemeClr val="dk1"/>
                </a:highlight>
              </a:rPr>
              <a:t>DO</a:t>
            </a:r>
            <a:r>
              <a:rPr b="1" baseline="-25000" lang="en"/>
              <a:t>2</a:t>
            </a:r>
            <a:r>
              <a:rPr b="1" lang="en" sz="2100">
                <a:highlight>
                  <a:schemeClr val="dk1"/>
                </a:highlight>
              </a:rPr>
              <a:t>A</a:t>
            </a:r>
            <a:r>
              <a:rPr lang="en" sz="2100">
                <a:highlight>
                  <a:schemeClr val="dk1"/>
                </a:highlight>
              </a:rPr>
              <a:t>-triazolo[3,4-]phthalazine </a:t>
            </a:r>
            <a:r>
              <a:rPr lang="en" sz="2100"/>
              <a:t>Lanthanide Complex</a:t>
            </a:r>
            <a:endParaRPr sz="2100"/>
          </a:p>
        </p:txBody>
      </p:sp>
      <p:pic>
        <p:nvPicPr>
          <p:cNvPr id="244" name="Google Shape;244;p26"/>
          <p:cNvPicPr preferRelativeResize="0"/>
          <p:nvPr/>
        </p:nvPicPr>
        <p:blipFill>
          <a:blip r:embed="rId3">
            <a:alphaModFix/>
          </a:blip>
          <a:stretch>
            <a:fillRect/>
          </a:stretch>
        </p:blipFill>
        <p:spPr>
          <a:xfrm>
            <a:off x="2741200" y="1203475"/>
            <a:ext cx="3203949" cy="3705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400">
                <a:latin typeface="Roboto"/>
                <a:ea typeface="Roboto"/>
                <a:cs typeface="Roboto"/>
                <a:sym typeface="Roboto"/>
              </a:rPr>
              <a:t> </a:t>
            </a:r>
            <a:r>
              <a:rPr b="1" lang="en" sz="2400">
                <a:highlight>
                  <a:schemeClr val="dk1"/>
                </a:highlight>
                <a:latin typeface="Roboto"/>
                <a:ea typeface="Roboto"/>
                <a:cs typeface="Roboto"/>
                <a:sym typeface="Roboto"/>
              </a:rPr>
              <a:t>DO</a:t>
            </a:r>
            <a:r>
              <a:rPr b="1" baseline="-25000" lang="en"/>
              <a:t>3</a:t>
            </a:r>
            <a:r>
              <a:rPr b="1" lang="en" sz="2400">
                <a:highlight>
                  <a:schemeClr val="dk1"/>
                </a:highlight>
                <a:latin typeface="Roboto"/>
                <a:ea typeface="Roboto"/>
                <a:cs typeface="Roboto"/>
                <a:sym typeface="Roboto"/>
              </a:rPr>
              <a:t>A</a:t>
            </a:r>
            <a:r>
              <a:rPr lang="en" sz="2400">
                <a:highlight>
                  <a:schemeClr val="dk1"/>
                </a:highlight>
                <a:latin typeface="Roboto"/>
                <a:ea typeface="Roboto"/>
                <a:cs typeface="Roboto"/>
                <a:sym typeface="Roboto"/>
              </a:rPr>
              <a:t>-triazolo[3,4-]phthalazine Lanthanide Complex</a:t>
            </a:r>
            <a:endParaRPr sz="2400">
              <a:latin typeface="Roboto"/>
              <a:ea typeface="Roboto"/>
              <a:cs typeface="Roboto"/>
              <a:sym typeface="Roboto"/>
            </a:endParaRPr>
          </a:p>
          <a:p>
            <a:pPr indent="0" lvl="0" marL="0" rtl="0" algn="l">
              <a:spcBef>
                <a:spcPts val="0"/>
              </a:spcBef>
              <a:spcAft>
                <a:spcPts val="0"/>
              </a:spcAft>
              <a:buNone/>
            </a:pPr>
            <a:r>
              <a:t/>
            </a:r>
            <a:endParaRPr/>
          </a:p>
        </p:txBody>
      </p:sp>
      <p:sp>
        <p:nvSpPr>
          <p:cNvPr id="250" name="Google Shape;250;p2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1" name="Google Shape;251;p27"/>
          <p:cNvPicPr preferRelativeResize="0"/>
          <p:nvPr/>
        </p:nvPicPr>
        <p:blipFill>
          <a:blip r:embed="rId3">
            <a:alphaModFix/>
          </a:blip>
          <a:stretch>
            <a:fillRect/>
          </a:stretch>
        </p:blipFill>
        <p:spPr>
          <a:xfrm>
            <a:off x="2366125" y="1291700"/>
            <a:ext cx="3899800" cy="3590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819150" y="845600"/>
            <a:ext cx="7505700" cy="86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Excitation Spectras </a:t>
            </a:r>
            <a:endParaRPr/>
          </a:p>
        </p:txBody>
      </p:sp>
      <p:sp>
        <p:nvSpPr>
          <p:cNvPr id="257" name="Google Shape;257;p28"/>
          <p:cNvSpPr txBox="1"/>
          <p:nvPr>
            <p:ph idx="1" type="body"/>
          </p:nvPr>
        </p:nvSpPr>
        <p:spPr>
          <a:xfrm>
            <a:off x="760650" y="19273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8" name="Google Shape;258;p28"/>
          <p:cNvPicPr preferRelativeResize="0"/>
          <p:nvPr/>
        </p:nvPicPr>
        <p:blipFill>
          <a:blip r:embed="rId3">
            <a:alphaModFix/>
          </a:blip>
          <a:stretch>
            <a:fillRect/>
          </a:stretch>
        </p:blipFill>
        <p:spPr>
          <a:xfrm>
            <a:off x="4404075" y="1840350"/>
            <a:ext cx="4213350" cy="2535000"/>
          </a:xfrm>
          <a:prstGeom prst="rect">
            <a:avLst/>
          </a:prstGeom>
          <a:noFill/>
          <a:ln>
            <a:noFill/>
          </a:ln>
        </p:spPr>
      </p:pic>
      <p:pic>
        <p:nvPicPr>
          <p:cNvPr id="259" name="Google Shape;259;p28"/>
          <p:cNvPicPr preferRelativeResize="0"/>
          <p:nvPr/>
        </p:nvPicPr>
        <p:blipFill>
          <a:blip r:embed="rId4">
            <a:alphaModFix/>
          </a:blip>
          <a:stretch>
            <a:fillRect/>
          </a:stretch>
        </p:blipFill>
        <p:spPr>
          <a:xfrm>
            <a:off x="204250" y="1883850"/>
            <a:ext cx="4068749" cy="244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9"/>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are Lanthanides?</a:t>
            </a:r>
            <a:endParaRPr/>
          </a:p>
        </p:txBody>
      </p:sp>
      <p:sp>
        <p:nvSpPr>
          <p:cNvPr id="137" name="Google Shape;137;p14"/>
          <p:cNvSpPr txBox="1"/>
          <p:nvPr>
            <p:ph idx="1" type="body"/>
          </p:nvPr>
        </p:nvSpPr>
        <p:spPr>
          <a:xfrm>
            <a:off x="789900" y="1990725"/>
            <a:ext cx="38124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Are elements part of the </a:t>
            </a:r>
            <a:r>
              <a:rPr lang="en"/>
              <a:t>Lanthanide</a:t>
            </a:r>
            <a:r>
              <a:rPr lang="en"/>
              <a:t> series on periodic table </a:t>
            </a:r>
            <a:endParaRPr/>
          </a:p>
          <a:p>
            <a:pPr indent="-311150" lvl="0" marL="457200" rtl="0" algn="l">
              <a:spcBef>
                <a:spcPts val="0"/>
              </a:spcBef>
              <a:spcAft>
                <a:spcPts val="0"/>
              </a:spcAft>
              <a:buSzPts val="1300"/>
              <a:buChar char="●"/>
            </a:pPr>
            <a:r>
              <a:rPr lang="en"/>
              <a:t>Consists of 15 </a:t>
            </a:r>
            <a:r>
              <a:rPr lang="en"/>
              <a:t>metallic</a:t>
            </a:r>
            <a:r>
              <a:rPr lang="en"/>
              <a:t> elements </a:t>
            </a:r>
            <a:endParaRPr/>
          </a:p>
          <a:p>
            <a:pPr indent="-311150" lvl="0" marL="457200" rtl="0" algn="l">
              <a:spcBef>
                <a:spcPts val="0"/>
              </a:spcBef>
              <a:spcAft>
                <a:spcPts val="0"/>
              </a:spcAft>
              <a:buSzPts val="1300"/>
              <a:buChar char="●"/>
            </a:pPr>
            <a:r>
              <a:rPr lang="en"/>
              <a:t>These elements have their 4f sublevel filled.</a:t>
            </a:r>
            <a:endParaRPr/>
          </a:p>
          <a:p>
            <a:pPr indent="0" lvl="0" marL="457200" rtl="0" algn="l">
              <a:spcBef>
                <a:spcPts val="1200"/>
              </a:spcBef>
              <a:spcAft>
                <a:spcPts val="1200"/>
              </a:spcAft>
              <a:buNone/>
            </a:pPr>
            <a:r>
              <a:t/>
            </a:r>
            <a:endParaRPr/>
          </a:p>
        </p:txBody>
      </p:sp>
      <p:pic>
        <p:nvPicPr>
          <p:cNvPr id="138" name="Google Shape;138;p14"/>
          <p:cNvPicPr preferRelativeResize="0"/>
          <p:nvPr/>
        </p:nvPicPr>
        <p:blipFill>
          <a:blip r:embed="rId3">
            <a:alphaModFix/>
          </a:blip>
          <a:stretch>
            <a:fillRect/>
          </a:stretch>
        </p:blipFill>
        <p:spPr>
          <a:xfrm>
            <a:off x="4681575" y="1990725"/>
            <a:ext cx="4236900" cy="282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Lanthanides?  </a:t>
            </a:r>
            <a:endParaRPr/>
          </a:p>
        </p:txBody>
      </p:sp>
      <p:sp>
        <p:nvSpPr>
          <p:cNvPr id="144" name="Google Shape;144;p15"/>
          <p:cNvSpPr txBox="1"/>
          <p:nvPr>
            <p:ph idx="1" type="body"/>
          </p:nvPr>
        </p:nvSpPr>
        <p:spPr>
          <a:xfrm>
            <a:off x="619825" y="1609025"/>
            <a:ext cx="4492500" cy="255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sz="1650">
              <a:latin typeface="Arial"/>
              <a:ea typeface="Arial"/>
              <a:cs typeface="Arial"/>
              <a:sym typeface="Arial"/>
            </a:endParaRPr>
          </a:p>
          <a:p>
            <a:pPr indent="-333375" lvl="0" marL="457200" rtl="0" algn="l">
              <a:spcBef>
                <a:spcPts val="1200"/>
              </a:spcBef>
              <a:spcAft>
                <a:spcPts val="0"/>
              </a:spcAft>
              <a:buSzPts val="1650"/>
              <a:buFont typeface="Arial"/>
              <a:buChar char="●"/>
            </a:pPr>
            <a:r>
              <a:rPr lang="en" sz="1650">
                <a:solidFill>
                  <a:srgbClr val="202124"/>
                </a:solidFill>
                <a:latin typeface="Arial"/>
                <a:ea typeface="Arial"/>
                <a:cs typeface="Arial"/>
                <a:sym typeface="Arial"/>
              </a:rPr>
              <a:t>Lanthanide complexes are useful as bioimaging agents due to their long-lived excited states (fluorescence)</a:t>
            </a:r>
            <a:endParaRPr sz="1650">
              <a:solidFill>
                <a:srgbClr val="202124"/>
              </a:solidFill>
              <a:latin typeface="Arial"/>
              <a:ea typeface="Arial"/>
              <a:cs typeface="Arial"/>
              <a:sym typeface="Arial"/>
            </a:endParaRPr>
          </a:p>
          <a:p>
            <a:pPr indent="0" lvl="0" marL="457200" rtl="0" algn="l">
              <a:spcBef>
                <a:spcPts val="1200"/>
              </a:spcBef>
              <a:spcAft>
                <a:spcPts val="0"/>
              </a:spcAft>
              <a:buNone/>
            </a:pPr>
            <a:r>
              <a:t/>
            </a:r>
            <a:endParaRPr sz="1650">
              <a:solidFill>
                <a:srgbClr val="202124"/>
              </a:solidFill>
              <a:latin typeface="Arial"/>
              <a:ea typeface="Arial"/>
              <a:cs typeface="Arial"/>
              <a:sym typeface="Arial"/>
            </a:endParaRPr>
          </a:p>
          <a:p>
            <a:pPr indent="-333375" lvl="0" marL="457200" rtl="0" algn="l">
              <a:spcBef>
                <a:spcPts val="1200"/>
              </a:spcBef>
              <a:spcAft>
                <a:spcPts val="0"/>
              </a:spcAft>
              <a:buSzPts val="1650"/>
              <a:buFont typeface="Arial"/>
              <a:buChar char="●"/>
            </a:pPr>
            <a:r>
              <a:rPr lang="en" sz="1650">
                <a:solidFill>
                  <a:srgbClr val="202124"/>
                </a:solidFill>
                <a:latin typeface="Arial"/>
                <a:ea typeface="Arial"/>
                <a:cs typeface="Arial"/>
                <a:sym typeface="Arial"/>
              </a:rPr>
              <a:t>Are also paramagnetic and used in MRI</a:t>
            </a:r>
            <a:endParaRPr sz="1650">
              <a:latin typeface="Arial"/>
              <a:ea typeface="Arial"/>
              <a:cs typeface="Arial"/>
              <a:sym typeface="Arial"/>
            </a:endParaRPr>
          </a:p>
          <a:p>
            <a:pPr indent="0" lvl="0" marL="457200" rtl="0" algn="l">
              <a:spcBef>
                <a:spcPts val="1200"/>
              </a:spcBef>
              <a:spcAft>
                <a:spcPts val="0"/>
              </a:spcAft>
              <a:buNone/>
            </a:pPr>
            <a:r>
              <a:t/>
            </a:r>
            <a:endParaRPr sz="1700"/>
          </a:p>
        </p:txBody>
      </p:sp>
      <p:pic>
        <p:nvPicPr>
          <p:cNvPr id="145" name="Google Shape;145;p15"/>
          <p:cNvPicPr preferRelativeResize="0"/>
          <p:nvPr/>
        </p:nvPicPr>
        <p:blipFill>
          <a:blip r:embed="rId3">
            <a:alphaModFix/>
          </a:blip>
          <a:stretch>
            <a:fillRect/>
          </a:stretch>
        </p:blipFill>
        <p:spPr>
          <a:xfrm>
            <a:off x="5306025" y="772675"/>
            <a:ext cx="2638425" cy="1733550"/>
          </a:xfrm>
          <a:prstGeom prst="rect">
            <a:avLst/>
          </a:prstGeom>
          <a:noFill/>
          <a:ln>
            <a:noFill/>
          </a:ln>
        </p:spPr>
      </p:pic>
      <p:pic>
        <p:nvPicPr>
          <p:cNvPr id="146" name="Google Shape;146;p15"/>
          <p:cNvPicPr preferRelativeResize="0"/>
          <p:nvPr/>
        </p:nvPicPr>
        <p:blipFill>
          <a:blip r:embed="rId4">
            <a:alphaModFix/>
          </a:blip>
          <a:stretch>
            <a:fillRect/>
          </a:stretch>
        </p:blipFill>
        <p:spPr>
          <a:xfrm>
            <a:off x="5306025" y="2972875"/>
            <a:ext cx="2638426" cy="181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Lanthanide</a:t>
            </a:r>
            <a:r>
              <a:rPr lang="en"/>
              <a:t> Complex</a:t>
            </a:r>
            <a:endParaRPr/>
          </a:p>
        </p:txBody>
      </p:sp>
      <p:sp>
        <p:nvSpPr>
          <p:cNvPr id="152" name="Google Shape;152;p16"/>
          <p:cNvSpPr txBox="1"/>
          <p:nvPr>
            <p:ph idx="1" type="body"/>
          </p:nvPr>
        </p:nvSpPr>
        <p:spPr>
          <a:xfrm>
            <a:off x="819150" y="1990725"/>
            <a:ext cx="4041000" cy="2448000"/>
          </a:xfrm>
          <a:prstGeom prst="rect">
            <a:avLst/>
          </a:prstGeom>
        </p:spPr>
        <p:txBody>
          <a:bodyPr anchorCtr="0" anchor="t" bIns="91425" lIns="91425" spcFirstLastPara="1" rIns="91425" wrap="square" tIns="91425">
            <a:normAutofit lnSpcReduction="10000"/>
          </a:bodyPr>
          <a:lstStyle/>
          <a:p>
            <a:pPr indent="-344535" lvl="0" marL="457200" rtl="0" algn="l">
              <a:spcBef>
                <a:spcPts val="0"/>
              </a:spcBef>
              <a:spcAft>
                <a:spcPts val="0"/>
              </a:spcAft>
              <a:buSzPts val="1826"/>
              <a:buChar char="●"/>
            </a:pPr>
            <a:r>
              <a:rPr lang="en" sz="1625">
                <a:solidFill>
                  <a:srgbClr val="202124"/>
                </a:solidFill>
                <a:latin typeface="Arial"/>
                <a:ea typeface="Arial"/>
                <a:cs typeface="Arial"/>
                <a:sym typeface="Arial"/>
              </a:rPr>
              <a:t>To take advantage of these properties, lanthanide ions (L</a:t>
            </a:r>
            <a:r>
              <a:rPr baseline="30000" lang="en" sz="1625">
                <a:solidFill>
                  <a:srgbClr val="202124"/>
                </a:solidFill>
                <a:latin typeface="Arial"/>
                <a:ea typeface="Arial"/>
                <a:cs typeface="Arial"/>
                <a:sym typeface="Arial"/>
              </a:rPr>
              <a:t>3+</a:t>
            </a:r>
            <a:r>
              <a:rPr lang="en" sz="1625">
                <a:solidFill>
                  <a:srgbClr val="202124"/>
                </a:solidFill>
                <a:latin typeface="Arial"/>
                <a:ea typeface="Arial"/>
                <a:cs typeface="Arial"/>
                <a:sym typeface="Arial"/>
              </a:rPr>
              <a:t>) must be complexed.</a:t>
            </a:r>
            <a:endParaRPr sz="1625">
              <a:solidFill>
                <a:srgbClr val="202124"/>
              </a:solidFill>
              <a:latin typeface="Arial"/>
              <a:ea typeface="Arial"/>
              <a:cs typeface="Arial"/>
              <a:sym typeface="Arial"/>
            </a:endParaRPr>
          </a:p>
          <a:p>
            <a:pPr indent="0" lvl="0" marL="457200" rtl="0" algn="l">
              <a:spcBef>
                <a:spcPts val="1200"/>
              </a:spcBef>
              <a:spcAft>
                <a:spcPts val="0"/>
              </a:spcAft>
              <a:buNone/>
            </a:pPr>
            <a:r>
              <a:t/>
            </a:r>
            <a:endParaRPr sz="1625">
              <a:solidFill>
                <a:srgbClr val="202124"/>
              </a:solidFill>
              <a:latin typeface="Arial"/>
              <a:ea typeface="Arial"/>
              <a:cs typeface="Arial"/>
              <a:sym typeface="Arial"/>
            </a:endParaRPr>
          </a:p>
          <a:p>
            <a:pPr indent="-331835" lvl="0" marL="457200" rtl="0" algn="l">
              <a:spcBef>
                <a:spcPts val="1200"/>
              </a:spcBef>
              <a:spcAft>
                <a:spcPts val="0"/>
              </a:spcAft>
              <a:buClr>
                <a:srgbClr val="202124"/>
              </a:buClr>
              <a:buSzPts val="1626"/>
              <a:buFont typeface="Arial"/>
              <a:buChar char="●"/>
            </a:pPr>
            <a:r>
              <a:rPr lang="en" sz="1625">
                <a:solidFill>
                  <a:srgbClr val="202124"/>
                </a:solidFill>
                <a:latin typeface="Arial"/>
                <a:ea typeface="Arial"/>
                <a:cs typeface="Arial"/>
                <a:sym typeface="Arial"/>
              </a:rPr>
              <a:t>We used the </a:t>
            </a:r>
            <a:r>
              <a:rPr lang="en" sz="1625">
                <a:solidFill>
                  <a:srgbClr val="202124"/>
                </a:solidFill>
                <a:latin typeface="Arial"/>
                <a:ea typeface="Arial"/>
                <a:cs typeface="Arial"/>
                <a:sym typeface="Arial"/>
              </a:rPr>
              <a:t>macrocycle </a:t>
            </a:r>
            <a:r>
              <a:rPr lang="en" sz="1625">
                <a:solidFill>
                  <a:srgbClr val="202122"/>
                </a:solidFill>
                <a:highlight>
                  <a:srgbClr val="FFFFFF"/>
                </a:highlight>
                <a:latin typeface="Arial"/>
                <a:ea typeface="Arial"/>
                <a:cs typeface="Arial"/>
                <a:sym typeface="Arial"/>
              </a:rPr>
              <a:t>1,4,7,10-tetraazacyclododecane</a:t>
            </a:r>
            <a:r>
              <a:rPr lang="en" sz="1625">
                <a:solidFill>
                  <a:srgbClr val="202124"/>
                </a:solidFill>
                <a:latin typeface="Arial"/>
                <a:ea typeface="Arial"/>
                <a:cs typeface="Arial"/>
                <a:sym typeface="Arial"/>
              </a:rPr>
              <a:t> (cyclen) as our ligand backbone.</a:t>
            </a:r>
            <a:endParaRPr sz="1100">
              <a:solidFill>
                <a:srgbClr val="202124"/>
              </a:solidFill>
              <a:latin typeface="Arial"/>
              <a:ea typeface="Arial"/>
              <a:cs typeface="Arial"/>
              <a:sym typeface="Arial"/>
            </a:endParaRPr>
          </a:p>
        </p:txBody>
      </p:sp>
      <p:pic>
        <p:nvPicPr>
          <p:cNvPr id="153" name="Google Shape;153;p16"/>
          <p:cNvPicPr preferRelativeResize="0"/>
          <p:nvPr/>
        </p:nvPicPr>
        <p:blipFill>
          <a:blip r:embed="rId3">
            <a:alphaModFix/>
          </a:blip>
          <a:stretch>
            <a:fillRect/>
          </a:stretch>
        </p:blipFill>
        <p:spPr>
          <a:xfrm>
            <a:off x="5611900" y="1636575"/>
            <a:ext cx="2152650" cy="236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Cyclen?</a:t>
            </a:r>
            <a:endParaRPr/>
          </a:p>
        </p:txBody>
      </p:sp>
      <p:sp>
        <p:nvSpPr>
          <p:cNvPr id="159" name="Google Shape;159;p17"/>
          <p:cNvSpPr txBox="1"/>
          <p:nvPr>
            <p:ph idx="1" type="body"/>
          </p:nvPr>
        </p:nvSpPr>
        <p:spPr>
          <a:xfrm>
            <a:off x="467275" y="1970025"/>
            <a:ext cx="5010900" cy="2448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500">
                <a:solidFill>
                  <a:srgbClr val="202124"/>
                </a:solidFill>
                <a:latin typeface="Arial"/>
                <a:ea typeface="Arial"/>
                <a:cs typeface="Arial"/>
                <a:sym typeface="Arial"/>
              </a:rPr>
              <a:t>Cyclen bears 4 nitrogen donor atoms that can be easily modified with more chelating groups.</a:t>
            </a:r>
            <a:endParaRPr sz="1500">
              <a:solidFill>
                <a:srgbClr val="202124"/>
              </a:solidFill>
              <a:latin typeface="Arial"/>
              <a:ea typeface="Arial"/>
              <a:cs typeface="Arial"/>
              <a:sym typeface="Arial"/>
            </a:endParaRPr>
          </a:p>
          <a:p>
            <a:pPr indent="-323850" lvl="0" marL="457200" rtl="0" algn="l">
              <a:spcBef>
                <a:spcPts val="0"/>
              </a:spcBef>
              <a:spcAft>
                <a:spcPts val="0"/>
              </a:spcAft>
              <a:buClr>
                <a:srgbClr val="202124"/>
              </a:buClr>
              <a:buSzPts val="1500"/>
              <a:buFont typeface="Arial"/>
              <a:buChar char="●"/>
            </a:pPr>
            <a:r>
              <a:rPr lang="en" sz="1500">
                <a:solidFill>
                  <a:srgbClr val="202124"/>
                </a:solidFill>
                <a:latin typeface="Arial"/>
                <a:ea typeface="Arial"/>
                <a:cs typeface="Arial"/>
                <a:sym typeface="Arial"/>
              </a:rPr>
              <a:t>Lanthanide ions have </a:t>
            </a:r>
            <a:r>
              <a:rPr lang="en" sz="1500">
                <a:solidFill>
                  <a:srgbClr val="202124"/>
                </a:solidFill>
                <a:latin typeface="Arial"/>
                <a:ea typeface="Arial"/>
                <a:cs typeface="Arial"/>
                <a:sym typeface="Arial"/>
              </a:rPr>
              <a:t>coordination</a:t>
            </a:r>
            <a:r>
              <a:rPr lang="en" sz="1500">
                <a:solidFill>
                  <a:srgbClr val="202124"/>
                </a:solidFill>
                <a:latin typeface="Arial"/>
                <a:ea typeface="Arial"/>
                <a:cs typeface="Arial"/>
                <a:sym typeface="Arial"/>
              </a:rPr>
              <a:t> numbers of 8-10. </a:t>
            </a:r>
            <a:endParaRPr sz="1500">
              <a:solidFill>
                <a:srgbClr val="202124"/>
              </a:solidFill>
              <a:latin typeface="Arial"/>
              <a:ea typeface="Arial"/>
              <a:cs typeface="Arial"/>
              <a:sym typeface="Arial"/>
            </a:endParaRPr>
          </a:p>
          <a:p>
            <a:pPr indent="-323850" lvl="0" marL="457200" rtl="0" algn="l">
              <a:spcBef>
                <a:spcPts val="0"/>
              </a:spcBef>
              <a:spcAft>
                <a:spcPts val="0"/>
              </a:spcAft>
              <a:buClr>
                <a:srgbClr val="202124"/>
              </a:buClr>
              <a:buSzPts val="1500"/>
              <a:buFont typeface="Arial"/>
              <a:buChar char="●"/>
            </a:pPr>
            <a:r>
              <a:rPr lang="en" sz="1500">
                <a:solidFill>
                  <a:srgbClr val="202124"/>
                </a:solidFill>
                <a:latin typeface="Arial"/>
                <a:ea typeface="Arial"/>
                <a:cs typeface="Arial"/>
                <a:sym typeface="Arial"/>
              </a:rPr>
              <a:t>Can add appendages to the </a:t>
            </a:r>
            <a:r>
              <a:rPr lang="en" sz="1500">
                <a:solidFill>
                  <a:srgbClr val="202124"/>
                </a:solidFill>
                <a:latin typeface="Arial"/>
                <a:ea typeface="Arial"/>
                <a:cs typeface="Arial"/>
                <a:sym typeface="Arial"/>
              </a:rPr>
              <a:t>nitrogen</a:t>
            </a:r>
            <a:r>
              <a:rPr lang="en" sz="1500">
                <a:solidFill>
                  <a:srgbClr val="202124"/>
                </a:solidFill>
                <a:latin typeface="Arial"/>
                <a:ea typeface="Arial"/>
                <a:cs typeface="Arial"/>
                <a:sym typeface="Arial"/>
              </a:rPr>
              <a:t> atoms. </a:t>
            </a:r>
            <a:endParaRPr sz="1500">
              <a:solidFill>
                <a:srgbClr val="202124"/>
              </a:solidFill>
              <a:latin typeface="Arial"/>
              <a:ea typeface="Arial"/>
              <a:cs typeface="Arial"/>
              <a:sym typeface="Arial"/>
            </a:endParaRPr>
          </a:p>
        </p:txBody>
      </p:sp>
      <p:pic>
        <p:nvPicPr>
          <p:cNvPr id="160" name="Google Shape;160;p17"/>
          <p:cNvPicPr preferRelativeResize="0"/>
          <p:nvPr/>
        </p:nvPicPr>
        <p:blipFill>
          <a:blip r:embed="rId3">
            <a:alphaModFix/>
          </a:blip>
          <a:stretch>
            <a:fillRect/>
          </a:stretch>
        </p:blipFill>
        <p:spPr>
          <a:xfrm>
            <a:off x="5724775" y="1419225"/>
            <a:ext cx="2521325" cy="2676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725425" y="1699975"/>
            <a:ext cx="73413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The Issue with Lanthanide </a:t>
            </a:r>
            <a:r>
              <a:rPr lang="en"/>
              <a:t>Luminescence</a:t>
            </a:r>
            <a:endParaRPr/>
          </a:p>
        </p:txBody>
      </p:sp>
      <p:sp>
        <p:nvSpPr>
          <p:cNvPr id="166" name="Google Shape;166;p18"/>
          <p:cNvSpPr txBox="1"/>
          <p:nvPr/>
        </p:nvSpPr>
        <p:spPr>
          <a:xfrm>
            <a:off x="2529925" y="2571750"/>
            <a:ext cx="3835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solidFill>
                <a:srgbClr val="3C78D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Solution to L</a:t>
            </a:r>
            <a:r>
              <a:rPr lang="en"/>
              <a:t>anthanide Absorption </a:t>
            </a:r>
            <a:r>
              <a:rPr lang="en"/>
              <a:t> </a:t>
            </a:r>
            <a:endParaRPr/>
          </a:p>
        </p:txBody>
      </p:sp>
      <p:sp>
        <p:nvSpPr>
          <p:cNvPr id="172" name="Google Shape;172;p19"/>
          <p:cNvSpPr txBox="1"/>
          <p:nvPr>
            <p:ph idx="1" type="body"/>
          </p:nvPr>
        </p:nvSpPr>
        <p:spPr>
          <a:xfrm>
            <a:off x="819150" y="1990725"/>
            <a:ext cx="39342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 order to aid the </a:t>
            </a:r>
            <a:r>
              <a:rPr lang="en"/>
              <a:t>lanthanides</a:t>
            </a:r>
            <a:r>
              <a:rPr lang="en"/>
              <a:t> to absorb light </a:t>
            </a:r>
            <a:r>
              <a:rPr lang="en"/>
              <a:t>more</a:t>
            </a:r>
            <a:r>
              <a:rPr lang="en"/>
              <a:t> </a:t>
            </a:r>
            <a:r>
              <a:rPr lang="en"/>
              <a:t>effectively</a:t>
            </a:r>
            <a:r>
              <a:rPr lang="en"/>
              <a:t> we can attach specific appendages to the ligand</a:t>
            </a:r>
            <a:endParaRPr/>
          </a:p>
          <a:p>
            <a:pPr indent="-311150" lvl="0" marL="457200" rtl="0" algn="l">
              <a:spcBef>
                <a:spcPts val="0"/>
              </a:spcBef>
              <a:spcAft>
                <a:spcPts val="0"/>
              </a:spcAft>
              <a:buSzPts val="1300"/>
              <a:buChar char="●"/>
            </a:pPr>
            <a:r>
              <a:rPr lang="en"/>
              <a:t>3-chloromethyl triazolo[3,4-]phthalazine our first appendage.</a:t>
            </a:r>
            <a:endParaRPr/>
          </a:p>
          <a:p>
            <a:pPr indent="0" lvl="0" marL="457200" rtl="0" algn="l">
              <a:spcBef>
                <a:spcPts val="1200"/>
              </a:spcBef>
              <a:spcAft>
                <a:spcPts val="1200"/>
              </a:spcAft>
              <a:buNone/>
            </a:pPr>
            <a:r>
              <a:t/>
            </a:r>
            <a:endParaRPr/>
          </a:p>
        </p:txBody>
      </p:sp>
      <p:pic>
        <p:nvPicPr>
          <p:cNvPr id="173" name="Google Shape;173;p19"/>
          <p:cNvPicPr preferRelativeResize="0"/>
          <p:nvPr/>
        </p:nvPicPr>
        <p:blipFill>
          <a:blip r:embed="rId3">
            <a:alphaModFix/>
          </a:blip>
          <a:stretch>
            <a:fillRect/>
          </a:stretch>
        </p:blipFill>
        <p:spPr>
          <a:xfrm>
            <a:off x="4978350" y="1900750"/>
            <a:ext cx="3390900" cy="194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Synthesis of Phthalazine</a:t>
            </a:r>
            <a:endParaRPr/>
          </a:p>
          <a:p>
            <a:pPr indent="0" lvl="0" marL="0" rtl="0" algn="l">
              <a:spcBef>
                <a:spcPts val="0"/>
              </a:spcBef>
              <a:spcAft>
                <a:spcPts val="0"/>
              </a:spcAft>
              <a:buNone/>
            </a:pPr>
            <a:r>
              <a:t/>
            </a:r>
            <a:endParaRPr/>
          </a:p>
        </p:txBody>
      </p:sp>
      <p:pic>
        <p:nvPicPr>
          <p:cNvPr id="179" name="Google Shape;179;p20"/>
          <p:cNvPicPr preferRelativeResize="0"/>
          <p:nvPr/>
        </p:nvPicPr>
        <p:blipFill>
          <a:blip r:embed="rId3">
            <a:alphaModFix/>
          </a:blip>
          <a:stretch>
            <a:fillRect/>
          </a:stretch>
        </p:blipFill>
        <p:spPr>
          <a:xfrm>
            <a:off x="578088" y="1686625"/>
            <a:ext cx="7878875" cy="1966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Synthesis of Phthalazine (cont.)</a:t>
            </a:r>
            <a:endParaRPr/>
          </a:p>
          <a:p>
            <a:pPr indent="0" lvl="0" marL="0" rtl="0" algn="l">
              <a:spcBef>
                <a:spcPts val="0"/>
              </a:spcBef>
              <a:spcAft>
                <a:spcPts val="0"/>
              </a:spcAft>
              <a:buNone/>
            </a:pPr>
            <a:r>
              <a:t/>
            </a:r>
            <a:endParaRPr/>
          </a:p>
        </p:txBody>
      </p:sp>
      <p:pic>
        <p:nvPicPr>
          <p:cNvPr id="185" name="Google Shape;185;p21"/>
          <p:cNvPicPr preferRelativeResize="0"/>
          <p:nvPr/>
        </p:nvPicPr>
        <p:blipFill>
          <a:blip r:embed="rId3">
            <a:alphaModFix/>
          </a:blip>
          <a:stretch>
            <a:fillRect/>
          </a:stretch>
        </p:blipFill>
        <p:spPr>
          <a:xfrm>
            <a:off x="589900" y="1800275"/>
            <a:ext cx="1877774" cy="2503699"/>
          </a:xfrm>
          <a:prstGeom prst="rect">
            <a:avLst/>
          </a:prstGeom>
          <a:noFill/>
          <a:ln>
            <a:noFill/>
          </a:ln>
        </p:spPr>
      </p:pic>
      <p:pic>
        <p:nvPicPr>
          <p:cNvPr id="186" name="Google Shape;186;p21"/>
          <p:cNvPicPr preferRelativeResize="0"/>
          <p:nvPr/>
        </p:nvPicPr>
        <p:blipFill>
          <a:blip r:embed="rId4">
            <a:alphaModFix/>
          </a:blip>
          <a:stretch>
            <a:fillRect/>
          </a:stretch>
        </p:blipFill>
        <p:spPr>
          <a:xfrm>
            <a:off x="3298632" y="1800275"/>
            <a:ext cx="1912394" cy="2503699"/>
          </a:xfrm>
          <a:prstGeom prst="rect">
            <a:avLst/>
          </a:prstGeom>
          <a:noFill/>
          <a:ln>
            <a:noFill/>
          </a:ln>
        </p:spPr>
      </p:pic>
      <p:pic>
        <p:nvPicPr>
          <p:cNvPr id="187" name="Google Shape;187;p21"/>
          <p:cNvPicPr preferRelativeResize="0"/>
          <p:nvPr/>
        </p:nvPicPr>
        <p:blipFill>
          <a:blip r:embed="rId5">
            <a:alphaModFix/>
          </a:blip>
          <a:stretch>
            <a:fillRect/>
          </a:stretch>
        </p:blipFill>
        <p:spPr>
          <a:xfrm>
            <a:off x="6333675" y="1919459"/>
            <a:ext cx="1912399" cy="2327741"/>
          </a:xfrm>
          <a:prstGeom prst="rect">
            <a:avLst/>
          </a:prstGeom>
          <a:noFill/>
          <a:ln>
            <a:noFill/>
          </a:ln>
        </p:spPr>
      </p:pic>
      <p:cxnSp>
        <p:nvCxnSpPr>
          <p:cNvPr id="188" name="Google Shape;188;p21"/>
          <p:cNvCxnSpPr/>
          <p:nvPr/>
        </p:nvCxnSpPr>
        <p:spPr>
          <a:xfrm>
            <a:off x="2577449" y="3052125"/>
            <a:ext cx="611400" cy="0"/>
          </a:xfrm>
          <a:prstGeom prst="straightConnector1">
            <a:avLst/>
          </a:prstGeom>
          <a:noFill/>
          <a:ln cap="flat" cmpd="sng" w="9525">
            <a:solidFill>
              <a:schemeClr val="dk2"/>
            </a:solidFill>
            <a:prstDash val="solid"/>
            <a:round/>
            <a:headEnd len="med" w="med" type="none"/>
            <a:tailEnd len="med" w="med" type="triangle"/>
          </a:ln>
        </p:spPr>
      </p:cxnSp>
      <p:cxnSp>
        <p:nvCxnSpPr>
          <p:cNvPr id="189" name="Google Shape;189;p21"/>
          <p:cNvCxnSpPr/>
          <p:nvPr/>
        </p:nvCxnSpPr>
        <p:spPr>
          <a:xfrm>
            <a:off x="5303901" y="3047325"/>
            <a:ext cx="936900" cy="9600"/>
          </a:xfrm>
          <a:prstGeom prst="straightConnector1">
            <a:avLst/>
          </a:prstGeom>
          <a:noFill/>
          <a:ln cap="flat" cmpd="sng" w="9525">
            <a:solidFill>
              <a:schemeClr val="dk2"/>
            </a:solidFill>
            <a:prstDash val="solid"/>
            <a:round/>
            <a:headEnd len="med" w="med" type="none"/>
            <a:tailEnd len="med" w="med" type="triangle"/>
          </a:ln>
        </p:spPr>
      </p:cxnSp>
      <p:sp>
        <p:nvSpPr>
          <p:cNvPr id="190" name="Google Shape;190;p21"/>
          <p:cNvSpPr txBox="1"/>
          <p:nvPr/>
        </p:nvSpPr>
        <p:spPr>
          <a:xfrm>
            <a:off x="6255025" y="4366450"/>
            <a:ext cx="206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Phthalazine in EtOH</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